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8" r:id="rId2"/>
    <p:sldId id="348" r:id="rId3"/>
    <p:sldId id="386" r:id="rId4"/>
    <p:sldId id="347" r:id="rId5"/>
    <p:sldId id="389" r:id="rId6"/>
    <p:sldId id="391" r:id="rId7"/>
    <p:sldId id="388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7" r:id="rId23"/>
    <p:sldId id="366" r:id="rId24"/>
    <p:sldId id="392" r:id="rId25"/>
    <p:sldId id="364" r:id="rId26"/>
    <p:sldId id="365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90" r:id="rId39"/>
    <p:sldId id="387" r:id="rId40"/>
    <p:sldId id="384" r:id="rId41"/>
    <p:sldId id="385" r:id="rId42"/>
    <p:sldId id="337" r:id="rId43"/>
    <p:sldId id="293" r:id="rId44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1" autoAdjust="0"/>
    <p:restoredTop sz="77122" autoAdjust="0"/>
  </p:normalViewPr>
  <p:slideViewPr>
    <p:cSldViewPr snapToGrid="0" snapToObjects="1" showGuides="1">
      <p:cViewPr>
        <p:scale>
          <a:sx n="66" d="100"/>
          <a:sy n="66" d="100"/>
        </p:scale>
        <p:origin x="-1482" y="-240"/>
      </p:cViewPr>
      <p:guideLst>
        <p:guide orient="horz" pos="1627"/>
        <p:guide pos="28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84"/>
    </p:cViewPr>
  </p:sorterViewPr>
  <p:notesViewPr>
    <p:cSldViewPr snapToGrid="0" snapToObjects="1" showGuides="1">
      <p:cViewPr varScale="1">
        <p:scale>
          <a:sx n="165" d="100"/>
          <a:sy n="165" d="100"/>
        </p:scale>
        <p:origin x="-3440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DFCE5-EAB4-6C4A-98CA-816B5F5A4086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0B00A-4E44-D344-BCE7-E9F18610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92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EA12-4C35-AA4A-BA9A-675775B63B20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5C6BC-54A8-E646-8881-0FF071EE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7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5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you get started, you need to know what you are looking for. Some things to note are:</a:t>
            </a: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you trying to do?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you want to configure?</a:t>
            </a: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you?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you in the product, what product are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in? </a:t>
            </a: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need help? Is it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you’re configuring something, or is it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get a certain error message?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you define your problem and know specifics, then you’re ready to go!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are running Laserfiche 8.3 or earlier, get your serial number (about LF box)</a:t>
            </a:r>
          </a:p>
          <a:p>
            <a:endParaRPr lang="en-US" dirty="0" smtClean="0"/>
          </a:p>
          <a:p>
            <a:r>
              <a:rPr lang="en-US" dirty="0" smtClean="0"/>
              <a:t>Laserfiche</a:t>
            </a:r>
            <a:r>
              <a:rPr lang="en-US" baseline="0" dirty="0" smtClean="0"/>
              <a:t> 8.3 and higher will automatically populate your serial number (on the Support Site Registration page) the first time you click “Laserfiche Support Site” from the Help drop-down menu.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52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you are logged in! The</a:t>
            </a:r>
            <a:r>
              <a:rPr lang="en-US" baseline="0" dirty="0" smtClean="0"/>
              <a:t> Support Site looks the same whether you are logged in or logged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2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Laserfiche Support site offers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wide variety of information, such as best practices, tips, troubleshooting, hotfixes, technical papers, and tutorial videos. You can also find information about our online Webinars and regional trainings.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Support Site is active! This is where the we post new material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have community discussions (forums).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smtClean="0"/>
              <a:t>See also, the Product Roadmap</a:t>
            </a:r>
            <a:r>
              <a:rPr lang="en-US" baseline="0" dirty="0" smtClean="0"/>
              <a:t> link located at the bottom of the “Selected Product” pane (right-hand side)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32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Knowledge Base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Featured Articles section shows a few very important KBs. Open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Release Versions KB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see the most recent versions of the products.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KB, there are links for each Laserfiche product. Typically, these are links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Features and the Release Notes KBs. These KBs give detailed information about a specific version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product. 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Release Notes: Summary, System Requirements, and Compatibility information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List of Features: Details about the whole product, what you can do with it, how you interact with it, and what solution it contributes to the Laserfiche suite. </a:t>
            </a:r>
          </a:p>
          <a:p>
            <a:r>
              <a:rPr lang="en-US" dirty="0" smtClean="0"/>
              <a:t>LF Answers – post feature requests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64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Many ways to get to them: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F1—in pretty much any Windows program anywhere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Big, shiny help button in toolbar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Help menu at top of screen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Context help on different dialog boxes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31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3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32713"/>
            <a:ext cx="7772400" cy="110251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602318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(optional)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3038476"/>
            <a:ext cx="3200400" cy="3443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260349" y="4341092"/>
            <a:ext cx="6543771" cy="677332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Additional Logos (optional)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3382788"/>
            <a:ext cx="3200400" cy="29391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5831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32713"/>
            <a:ext cx="7772400" cy="110251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602318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(optional)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3038476"/>
            <a:ext cx="3886200" cy="3443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382788"/>
            <a:ext cx="3886200" cy="29391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3038476"/>
            <a:ext cx="3886200" cy="3443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3382788"/>
            <a:ext cx="3886200" cy="29391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260349" y="4341092"/>
            <a:ext cx="6543771" cy="677332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Additional Logos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6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53442"/>
            <a:ext cx="7772400" cy="110251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23047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6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Bar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860" y="-1458"/>
            <a:ext cx="8229600" cy="669845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860" y="936010"/>
            <a:ext cx="8229600" cy="354479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Lucida Grande"/>
              <a:buChar char="‣"/>
              <a:defRPr sz="3200"/>
            </a:lvl1pPr>
            <a:lvl2pPr marL="742950" indent="-285750">
              <a:buFont typeface="Arial"/>
              <a:buChar char="•"/>
              <a:defRPr baseline="0"/>
            </a:lvl2pPr>
            <a:lvl3pPr marL="1143000" indent="-228600">
              <a:buFont typeface="Wingdings" charset="2"/>
              <a:buChar char="§"/>
              <a:defRPr baseline="0"/>
            </a:lvl3pPr>
            <a:lvl4pPr marL="1600200" indent="-228600">
              <a:buFont typeface="Courier New"/>
              <a:buChar char="o"/>
              <a:defRPr/>
            </a:lvl4pPr>
            <a:lvl5pPr marL="2057400" indent="-228600"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4491" y="4826844"/>
            <a:ext cx="6233173" cy="316655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title or additional note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Bar Run Smarter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860" y="-1458"/>
            <a:ext cx="8229600" cy="669845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860" y="936010"/>
            <a:ext cx="8229600" cy="354479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Lucida Grande"/>
              <a:buChar char="‣"/>
              <a:defRPr sz="3200"/>
            </a:lvl1pPr>
            <a:lvl2pPr marL="742950" indent="-285750">
              <a:buFont typeface="Arial"/>
              <a:buChar char="•"/>
              <a:defRPr baseline="0"/>
            </a:lvl2pPr>
            <a:lvl3pPr marL="1143000" indent="-228600">
              <a:buFont typeface="Wingdings" charset="2"/>
              <a:buChar char="§"/>
              <a:defRPr baseline="0"/>
            </a:lvl3pPr>
            <a:lvl4pPr marL="1600200" indent="-228600">
              <a:buFont typeface="Courier New"/>
              <a:buChar char="o"/>
              <a:defRPr/>
            </a:lvl4pPr>
            <a:lvl5pPr marL="2057400" indent="-228600"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87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48133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White background for large content </a:t>
            </a:r>
            <a:br>
              <a:rPr lang="en-US" dirty="0" smtClean="0"/>
            </a:br>
            <a:r>
              <a:rPr lang="en-US" dirty="0" smtClean="0"/>
              <a:t>(click to add)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4491" y="4826844"/>
            <a:ext cx="6233173" cy="316655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title or additional note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7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Run Smarter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48133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White background for large content </a:t>
            </a:r>
            <a:br>
              <a:rPr lang="en-US" dirty="0" smtClean="0"/>
            </a:br>
            <a:r>
              <a:rPr lang="en-US" dirty="0" smtClean="0"/>
              <a:t>(click to add)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7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Run Smarte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31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E00E3-C863-D243-9260-55F6744A893D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599B2-3E77-7D49-890C-04BC20856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6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64" r:id="rId5"/>
    <p:sldLayoutId id="2147483661" r:id="rId6"/>
    <p:sldLayoutId id="2147483663" r:id="rId7"/>
    <p:sldLayoutId id="2147483665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erfiche.com/conferenc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61" y="732713"/>
            <a:ext cx="4598719" cy="1455868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Help!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2039" y="2192102"/>
            <a:ext cx="4346368" cy="712519"/>
          </a:xfrm>
        </p:spPr>
        <p:txBody>
          <a:bodyPr/>
          <a:lstStyle/>
          <a:p>
            <a:r>
              <a:rPr lang="en-US" b="1" dirty="0" smtClean="0"/>
              <a:t>Melissa Henley</a:t>
            </a:r>
          </a:p>
          <a:p>
            <a:r>
              <a:rPr lang="en-US" i="1" dirty="0" smtClean="0"/>
              <a:t>Director of Marketing Communications</a:t>
            </a:r>
          </a:p>
        </p:txBody>
      </p:sp>
      <p:pic>
        <p:nvPicPr>
          <p:cNvPr id="2050" name="Picture 2" descr="http://beatlesblogger.files.wordpress.com/2012/08/beatles-hel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373268"/>
            <a:ext cx="3716977" cy="363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Up for the Support Site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9861" y="936010"/>
            <a:ext cx="5709054" cy="3814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Laserfiche </a:t>
            </a:r>
            <a:r>
              <a:rPr lang="en-US" dirty="0"/>
              <a:t>8.3 and higher will automatically populate your serial number </a:t>
            </a:r>
            <a:r>
              <a:rPr lang="en-US" dirty="0" smtClean="0"/>
              <a:t>on </a:t>
            </a:r>
            <a:r>
              <a:rPr lang="en-US" dirty="0"/>
              <a:t>the Support Site Registration </a:t>
            </a:r>
            <a:r>
              <a:rPr lang="en-US" dirty="0" smtClean="0"/>
              <a:t>page </a:t>
            </a:r>
            <a:r>
              <a:rPr lang="en-US" dirty="0"/>
              <a:t>the first time you click “Laserfiche Support Site” from the Help drop-down menu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35" y="1300596"/>
            <a:ext cx="2409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56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ierra.jahoda\Desktop\Conference 2013\Support\Support Site\logged ou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5" y="1377016"/>
            <a:ext cx="8040771" cy="187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7605657" y="962828"/>
            <a:ext cx="537883" cy="484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Logged 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511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</a:t>
            </a:r>
            <a:r>
              <a:rPr lang="en-US" dirty="0"/>
              <a:t>Site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8229600" cy="375210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Technical papers: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etailed information</a:t>
            </a:r>
          </a:p>
          <a:p>
            <a:r>
              <a:rPr lang="en-US" b="1" dirty="0"/>
              <a:t>Knowledge Base (KB) </a:t>
            </a:r>
            <a:r>
              <a:rPr lang="en-US" b="1" dirty="0" smtClean="0"/>
              <a:t>articles: </a:t>
            </a:r>
            <a:r>
              <a:rPr lang="en-US" dirty="0"/>
              <a:t>P</a:t>
            </a:r>
            <a:r>
              <a:rPr lang="en-US" dirty="0" smtClean="0"/>
              <a:t>roduct </a:t>
            </a:r>
            <a:r>
              <a:rPr lang="en-US" dirty="0"/>
              <a:t>specifications, error </a:t>
            </a:r>
            <a:r>
              <a:rPr lang="en-US" dirty="0" smtClean="0"/>
              <a:t>handling</a:t>
            </a:r>
          </a:p>
          <a:p>
            <a:r>
              <a:rPr lang="en-US" b="1" dirty="0" smtClean="0"/>
              <a:t>Videos: </a:t>
            </a:r>
            <a:r>
              <a:rPr lang="en-US" dirty="0"/>
              <a:t>D</a:t>
            </a:r>
            <a:r>
              <a:rPr lang="en-US" dirty="0" smtClean="0"/>
              <a:t>emonstrations and tutorials</a:t>
            </a:r>
          </a:p>
          <a:p>
            <a:r>
              <a:rPr lang="en-US" b="1" dirty="0" smtClean="0"/>
              <a:t>Laserfiche Answers:</a:t>
            </a:r>
            <a:r>
              <a:rPr lang="en-US" dirty="0" smtClean="0"/>
              <a:t> </a:t>
            </a:r>
            <a:r>
              <a:rPr lang="en-US" dirty="0"/>
              <a:t>Ask questions, get answers</a:t>
            </a:r>
          </a:p>
          <a:p>
            <a:r>
              <a:rPr lang="en-US" b="1" dirty="0"/>
              <a:t>Trainings:</a:t>
            </a:r>
            <a:r>
              <a:rPr lang="en-US" dirty="0"/>
              <a:t> Advance your </a:t>
            </a:r>
            <a:r>
              <a:rPr lang="en-US" dirty="0" smtClean="0"/>
              <a:t>knowledge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94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attsupwiththat.files.wordpress.com/2012/10/did-you-know-facts-294x3001.jpg?w=294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12" y="754728"/>
            <a:ext cx="3882036" cy="396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Help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They’re Really Helpful!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29" y="783772"/>
            <a:ext cx="7381649" cy="38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7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Them Here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4509646" cy="354479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F1</a:t>
            </a:r>
          </a:p>
          <a:p>
            <a:pPr>
              <a:buFontTx/>
              <a:buChar char="•"/>
            </a:pPr>
            <a:r>
              <a:rPr lang="en-US" dirty="0"/>
              <a:t>Buttons/icons/menus</a:t>
            </a:r>
          </a:p>
          <a:p>
            <a:pPr>
              <a:buFontTx/>
              <a:buChar char="•"/>
            </a:pPr>
            <a:r>
              <a:rPr lang="en-US" dirty="0"/>
              <a:t>Context </a:t>
            </a:r>
            <a:r>
              <a:rPr lang="en-US" dirty="0" smtClean="0"/>
              <a:t>buttons</a:t>
            </a:r>
          </a:p>
          <a:p>
            <a:pPr>
              <a:buFontTx/>
              <a:buChar char="•"/>
            </a:pPr>
            <a:r>
              <a:rPr lang="en-US" dirty="0" smtClean="0"/>
              <a:t>KB 1012253</a:t>
            </a:r>
            <a:endParaRPr lang="en-US" dirty="0"/>
          </a:p>
        </p:txBody>
      </p:sp>
      <p:pic>
        <p:nvPicPr>
          <p:cNvPr id="4" name="Picture 4" descr="dialog with Help 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47750"/>
            <a:ext cx="36576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998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59" y="-1458"/>
            <a:ext cx="8713511" cy="669845"/>
          </a:xfrm>
        </p:spPr>
        <p:txBody>
          <a:bodyPr/>
          <a:lstStyle/>
          <a:p>
            <a:r>
              <a:rPr lang="en-US" sz="3200" dirty="0"/>
              <a:t>https://support.laserfiche.com/KB/1012253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8" y="784501"/>
            <a:ext cx="7866743" cy="3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264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bcsagroup.com/images/web-solution-250x250.jpg?3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992"/>
            <a:ext cx="3488130" cy="348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Laserfiche Solution Exchange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7657" y="1712686"/>
            <a:ext cx="51235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aserfiche.com/</a:t>
            </a:r>
          </a:p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solutionexchange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61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From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4116865" cy="3544795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dirty="0"/>
              <a:t>Share solutions, tips and tricks</a:t>
            </a:r>
          </a:p>
          <a:p>
            <a:pPr>
              <a:buFontTx/>
              <a:buChar char="•"/>
            </a:pPr>
            <a:r>
              <a:rPr lang="en-US" dirty="0"/>
              <a:t>What have others done?</a:t>
            </a:r>
          </a:p>
          <a:p>
            <a:pPr>
              <a:buFontTx/>
              <a:buChar char="•"/>
            </a:pPr>
            <a:r>
              <a:rPr lang="en-US" dirty="0" smtClean="0"/>
              <a:t>160+ real </a:t>
            </a:r>
            <a:r>
              <a:rPr lang="en-US" dirty="0"/>
              <a:t>results that you can learn from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87" y="1225571"/>
            <a:ext cx="4684401" cy="2717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8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Learn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5323700" cy="3544795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 smtClean="0"/>
              <a:t>What </a:t>
            </a:r>
            <a:r>
              <a:rPr lang="en-US" dirty="0"/>
              <a:t>resources are </a:t>
            </a:r>
            <a:r>
              <a:rPr lang="en-US" dirty="0" smtClean="0"/>
              <a:t>available from Laserfiche</a:t>
            </a:r>
            <a:endParaRPr lang="en-US" dirty="0"/>
          </a:p>
          <a:p>
            <a:pPr>
              <a:buFontTx/>
              <a:buChar char="•"/>
            </a:pPr>
            <a:r>
              <a:rPr lang="en-US" smtClean="0"/>
              <a:t>What CPP certifications </a:t>
            </a:r>
            <a:r>
              <a:rPr lang="en-US" dirty="0"/>
              <a:t>are right for </a:t>
            </a:r>
            <a:r>
              <a:rPr lang="en-US" dirty="0" smtClean="0"/>
              <a:t>you</a:t>
            </a:r>
          </a:p>
          <a:p>
            <a:pPr>
              <a:buFontTx/>
              <a:buChar char="•"/>
            </a:pPr>
            <a:r>
              <a:rPr lang="en-US" dirty="0" smtClean="0"/>
              <a:t>What you’ll get out of Empower 2015</a:t>
            </a:r>
            <a:endParaRPr lang="en-US" dirty="0"/>
          </a:p>
        </p:txBody>
      </p:sp>
      <p:pic>
        <p:nvPicPr>
          <p:cNvPr id="4" name="Picture 2" descr="http://www.cynergysoftware.com/wp-content/uploads/2011/06/helpBut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1185155"/>
            <a:ext cx="33051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3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9" y="-1"/>
            <a:ext cx="7649029" cy="478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510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Quicker Better Safer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5127163" cy="375474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Written to </a:t>
            </a:r>
            <a:r>
              <a:rPr lang="en-US" dirty="0"/>
              <a:t>help both newer and long-time Laserfiche customers across industries get the most out of the </a:t>
            </a:r>
            <a:r>
              <a:rPr lang="en-US" dirty="0" smtClean="0"/>
              <a:t>software</a:t>
            </a:r>
          </a:p>
          <a:p>
            <a:r>
              <a:rPr lang="en-US" dirty="0" smtClean="0"/>
              <a:t>Covers how to use Laserfiche for common </a:t>
            </a:r>
            <a:r>
              <a:rPr lang="en-US" dirty="0"/>
              <a:t>processes such as accounts payable, case management, contract management and much </a:t>
            </a:r>
            <a:r>
              <a:rPr lang="en-US" dirty="0" smtClean="0"/>
              <a:t>more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64" y="779073"/>
            <a:ext cx="2860430" cy="3701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397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59" y="-1458"/>
            <a:ext cx="8746169" cy="669845"/>
          </a:xfrm>
        </p:spPr>
        <p:txBody>
          <a:bodyPr/>
          <a:lstStyle/>
          <a:p>
            <a:r>
              <a:rPr lang="en-US" dirty="0" smtClean="0"/>
              <a:t>Quicker Better Safer: Higher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5284511" cy="39081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Ten institutions share how to streamline:</a:t>
            </a:r>
          </a:p>
          <a:p>
            <a:pPr lvl="1"/>
            <a:r>
              <a:rPr lang="en-US" dirty="0" smtClean="0"/>
              <a:t>Contract management</a:t>
            </a:r>
          </a:p>
          <a:p>
            <a:pPr lvl="1"/>
            <a:r>
              <a:rPr lang="en-US" dirty="0" smtClean="0"/>
              <a:t>Student loan processing</a:t>
            </a:r>
          </a:p>
          <a:p>
            <a:pPr lvl="1"/>
            <a:r>
              <a:rPr lang="en-US" dirty="0" smtClean="0"/>
              <a:t>Financial aid processing</a:t>
            </a:r>
          </a:p>
          <a:p>
            <a:pPr lvl="1"/>
            <a:r>
              <a:rPr lang="en-US" dirty="0" smtClean="0"/>
              <a:t>Records management</a:t>
            </a:r>
          </a:p>
          <a:p>
            <a:pPr lvl="1"/>
            <a:r>
              <a:rPr lang="en-US" dirty="0" smtClean="0"/>
              <a:t>Admissions</a:t>
            </a:r>
          </a:p>
          <a:p>
            <a:pPr lvl="1"/>
            <a:r>
              <a:rPr lang="en-US" dirty="0" smtClean="0"/>
              <a:t>And more!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53" y="820785"/>
            <a:ext cx="3008595" cy="38927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186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59" y="-1458"/>
            <a:ext cx="8844141" cy="669845"/>
          </a:xfrm>
        </p:spPr>
        <p:txBody>
          <a:bodyPr/>
          <a:lstStyle/>
          <a:p>
            <a:r>
              <a:rPr lang="en-US" dirty="0" smtClean="0"/>
              <a:t>Quicker Better Safer: Accounts Payable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5281543" cy="3544795"/>
          </a:xfrm>
        </p:spPr>
        <p:txBody>
          <a:bodyPr>
            <a:normAutofit fontScale="92500"/>
          </a:bodyPr>
          <a:lstStyle/>
          <a:p>
            <a:r>
              <a:rPr lang="en-US" dirty="0"/>
              <a:t>Screenshots and diagrams alongside detailed, step-by-step instructions provide an in-depth look into how </a:t>
            </a:r>
            <a:r>
              <a:rPr lang="en-US" dirty="0" smtClean="0"/>
              <a:t>ten organizations </a:t>
            </a:r>
            <a:r>
              <a:rPr lang="en-US" dirty="0"/>
              <a:t>streamlined the accounts payable process with </a:t>
            </a:r>
            <a:r>
              <a:rPr lang="en-US" dirty="0" smtClean="0"/>
              <a:t>Laserfiche</a:t>
            </a:r>
            <a:endParaRPr lang="en-US" dirty="0"/>
          </a:p>
        </p:txBody>
      </p:sp>
      <p:sp>
        <p:nvSpPr>
          <p:cNvPr id="4" name="AutoShape 2" descr="http://www.laserfiche.com/ChannelWeekly/WPMetadata/uploads/2013/07/QBS_A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www.laserfiche.com/ChannelWeekly/WPMetadata/uploads/2013/07/QBS_AP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www.laserfiche.com/ChannelWeekly/WPMetadata/uploads/2013/07/QBS_AP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516" y="836689"/>
            <a:ext cx="2802701" cy="3644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872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59" y="-1458"/>
            <a:ext cx="8844141" cy="669845"/>
          </a:xfrm>
        </p:spPr>
        <p:txBody>
          <a:bodyPr/>
          <a:lstStyle/>
          <a:p>
            <a:r>
              <a:rPr lang="en-US" dirty="0" smtClean="0"/>
              <a:t>Quicker Better Safer: 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5281543" cy="3544795"/>
          </a:xfrm>
        </p:spPr>
        <p:txBody>
          <a:bodyPr>
            <a:normAutofit fontScale="92500"/>
          </a:bodyPr>
          <a:lstStyle/>
          <a:p>
            <a:r>
              <a:rPr lang="en-US" dirty="0"/>
              <a:t>Screenshots and diagrams alongside detailed, step-by-step instructions provide an in-depth look into how </a:t>
            </a:r>
            <a:r>
              <a:rPr lang="en-US" dirty="0" smtClean="0"/>
              <a:t>ten organizations </a:t>
            </a:r>
            <a:r>
              <a:rPr lang="en-US" dirty="0"/>
              <a:t>streamlined </a:t>
            </a:r>
            <a:r>
              <a:rPr lang="en-US" dirty="0" smtClean="0"/>
              <a:t>human resources processes </a:t>
            </a:r>
            <a:r>
              <a:rPr lang="en-US" dirty="0"/>
              <a:t>with </a:t>
            </a:r>
            <a:r>
              <a:rPr lang="en-US" dirty="0" smtClean="0"/>
              <a:t>Laserfiche</a:t>
            </a:r>
            <a:endParaRPr lang="en-US" dirty="0"/>
          </a:p>
        </p:txBody>
      </p:sp>
      <p:sp>
        <p:nvSpPr>
          <p:cNvPr id="4" name="AutoShape 2" descr="http://www.laserfiche.com/ChannelWeekly/WPMetadata/uploads/2013/07/QBS_A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www.laserfiche.com/ChannelWeekly/WPMetadata/uploads/2013/07/QBS_AP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www.laserfiche.com/ChannelWeekly/WPMetadata/uploads/2013/07/QBS_AP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71" y="837719"/>
            <a:ext cx="2824312" cy="3643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845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60" y="-1458"/>
            <a:ext cx="8729840" cy="669845"/>
          </a:xfrm>
        </p:spPr>
        <p:txBody>
          <a:bodyPr/>
          <a:lstStyle/>
          <a:p>
            <a:r>
              <a:rPr lang="en-US" dirty="0" smtClean="0"/>
              <a:t>Quicker Better Safer: Laserfiche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5453240" cy="375029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Learn how </a:t>
            </a:r>
            <a:r>
              <a:rPr lang="en-US" dirty="0"/>
              <a:t>to set up and configure Laserfiche Forms for </a:t>
            </a:r>
            <a:r>
              <a:rPr lang="en-US" dirty="0" smtClean="0"/>
              <a:t>ten daily </a:t>
            </a:r>
            <a:r>
              <a:rPr lang="en-US" dirty="0"/>
              <a:t>business processes, including: </a:t>
            </a:r>
            <a:endParaRPr lang="en-US" dirty="0" smtClean="0"/>
          </a:p>
          <a:p>
            <a:pPr lvl="1"/>
            <a:r>
              <a:rPr lang="en-US" dirty="0" smtClean="0"/>
              <a:t>Purchase </a:t>
            </a:r>
            <a:r>
              <a:rPr lang="en-US" dirty="0"/>
              <a:t>orders </a:t>
            </a:r>
            <a:endParaRPr lang="en-US" dirty="0" smtClean="0"/>
          </a:p>
          <a:p>
            <a:pPr lvl="1"/>
            <a:r>
              <a:rPr lang="en-US" dirty="0" smtClean="0"/>
              <a:t>Travel </a:t>
            </a:r>
            <a:r>
              <a:rPr lang="en-US" dirty="0"/>
              <a:t>requests </a:t>
            </a:r>
            <a:endParaRPr lang="en-US" dirty="0" smtClean="0"/>
          </a:p>
          <a:p>
            <a:pPr lvl="1"/>
            <a:r>
              <a:rPr lang="en-US" dirty="0" smtClean="0"/>
              <a:t>Employee </a:t>
            </a:r>
            <a:r>
              <a:rPr lang="en-US" dirty="0"/>
              <a:t>hiring and onboarding </a:t>
            </a:r>
            <a:endParaRPr lang="en-US" dirty="0" smtClean="0"/>
          </a:p>
          <a:p>
            <a:pPr lvl="1"/>
            <a:r>
              <a:rPr lang="en-US" dirty="0" smtClean="0"/>
              <a:t>Employee </a:t>
            </a:r>
            <a:r>
              <a:rPr lang="en-US" dirty="0"/>
              <a:t>evaluations </a:t>
            </a:r>
            <a:endParaRPr lang="en-US" dirty="0" smtClean="0"/>
          </a:p>
          <a:p>
            <a:pPr lvl="1"/>
            <a:r>
              <a:rPr lang="en-US" dirty="0" smtClean="0"/>
              <a:t>New </a:t>
            </a:r>
            <a:r>
              <a:rPr lang="en-US" dirty="0"/>
              <a:t>customer </a:t>
            </a:r>
            <a:r>
              <a:rPr lang="en-US" dirty="0" smtClean="0"/>
              <a:t>onboarding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936009"/>
            <a:ext cx="2781299" cy="3682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60" y="-1458"/>
            <a:ext cx="8844140" cy="669845"/>
          </a:xfrm>
        </p:spPr>
        <p:txBody>
          <a:bodyPr/>
          <a:lstStyle/>
          <a:p>
            <a:r>
              <a:rPr lang="en-US" dirty="0" smtClean="0"/>
              <a:t>Quicker Better Safer: Laserfiche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5150914" cy="386459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Learn </a:t>
            </a:r>
            <a:r>
              <a:rPr lang="en-US" dirty="0"/>
              <a:t>how to: </a:t>
            </a:r>
            <a:endParaRPr lang="en-US" dirty="0" smtClean="0"/>
          </a:p>
          <a:p>
            <a:pPr lvl="1"/>
            <a:r>
              <a:rPr lang="en-US" dirty="0" smtClean="0"/>
              <a:t>Implement </a:t>
            </a:r>
            <a:r>
              <a:rPr lang="en-US" dirty="0"/>
              <a:t>Laserfiche Mobile within </a:t>
            </a:r>
            <a:r>
              <a:rPr lang="en-US" dirty="0" smtClean="0"/>
              <a:t>your organization</a:t>
            </a:r>
          </a:p>
          <a:p>
            <a:pPr lvl="1"/>
            <a:r>
              <a:rPr lang="en-US" dirty="0" smtClean="0"/>
              <a:t>View agendas </a:t>
            </a:r>
            <a:r>
              <a:rPr lang="en-US" dirty="0"/>
              <a:t>on </a:t>
            </a:r>
            <a:r>
              <a:rPr lang="en-US" dirty="0" smtClean="0"/>
              <a:t>iPads 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Participate </a:t>
            </a:r>
            <a:r>
              <a:rPr lang="en-US" dirty="0"/>
              <a:t>in business processes on the </a:t>
            </a:r>
            <a:r>
              <a:rPr lang="en-US" dirty="0" smtClean="0"/>
              <a:t>go</a:t>
            </a:r>
          </a:p>
          <a:p>
            <a:pPr lvl="1"/>
            <a:r>
              <a:rPr lang="en-US" dirty="0" smtClean="0"/>
              <a:t>Configure </a:t>
            </a:r>
            <a:r>
              <a:rPr lang="en-US" dirty="0"/>
              <a:t>Laserfiche Mobile </a:t>
            </a:r>
            <a:r>
              <a:rPr lang="en-US" dirty="0" smtClean="0"/>
              <a:t>security </a:t>
            </a:r>
          </a:p>
          <a:p>
            <a:pPr lvl="1"/>
            <a:r>
              <a:rPr lang="en-US" dirty="0" smtClean="0"/>
              <a:t>And more!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880221"/>
            <a:ext cx="2933700" cy="3796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Like to See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Records Management?</a:t>
            </a:r>
          </a:p>
          <a:p>
            <a:r>
              <a:rPr lang="en-US" dirty="0" smtClean="0"/>
              <a:t>Best Practices?</a:t>
            </a:r>
          </a:p>
          <a:p>
            <a:r>
              <a:rPr lang="en-US" dirty="0" smtClean="0"/>
              <a:t>Getting Started?</a:t>
            </a:r>
          </a:p>
          <a:p>
            <a:pPr marL="0" indent="0" algn="r">
              <a:buNone/>
            </a:pPr>
            <a:r>
              <a:rPr lang="en-US" dirty="0" smtClean="0"/>
              <a:t>Email joanna.slusarz@laserfiche.com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44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Certified Professional Program</a:t>
            </a:r>
            <a:endParaRPr lang="en-US" dirty="0"/>
          </a:p>
        </p:txBody>
      </p:sp>
      <p:pic>
        <p:nvPicPr>
          <p:cNvPr id="9220" name="Picture 4" descr="http://www.procertlabs.com/media/9355/istock_000015686154small_400x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74" y="949035"/>
            <a:ext cx="4879563" cy="356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08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Get </a:t>
            </a:r>
            <a:r>
              <a:rPr lang="en-US" dirty="0"/>
              <a:t>C</a:t>
            </a:r>
            <a:r>
              <a:rPr lang="en-US" dirty="0" smtClean="0"/>
              <a:t>ertified?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4" y="1181409"/>
            <a:ext cx="4179003" cy="27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27" y="1073720"/>
            <a:ext cx="4118096" cy="296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6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First …</a:t>
            </a:r>
            <a:br>
              <a:rPr lang="en-US" dirty="0" smtClean="0"/>
            </a:br>
            <a:r>
              <a:rPr lang="en-US" dirty="0" smtClean="0"/>
              <a:t>What’s New?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39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I Can Do It …</a:t>
            </a:r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2362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3771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57" y="1885950"/>
            <a:ext cx="5230143" cy="10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344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1116281"/>
            <a:ext cx="5234041" cy="3598222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800" dirty="0" smtClean="0"/>
              <a:t>Series </a:t>
            </a:r>
            <a:r>
              <a:rPr lang="en-US" sz="2800" dirty="0"/>
              <a:t>of self-paced online training videos</a:t>
            </a:r>
          </a:p>
          <a:p>
            <a:pPr>
              <a:buFontTx/>
              <a:buChar char="•"/>
            </a:pPr>
            <a:r>
              <a:rPr lang="en-US" sz="2800" dirty="0"/>
              <a:t>Comprehensive </a:t>
            </a:r>
            <a:r>
              <a:rPr lang="en-US" sz="2800"/>
              <a:t>training </a:t>
            </a:r>
            <a:r>
              <a:rPr lang="en-US" sz="2800" smtClean="0"/>
              <a:t>manual</a:t>
            </a:r>
            <a:endParaRPr lang="en-US" sz="2800" dirty="0"/>
          </a:p>
          <a:p>
            <a:pPr>
              <a:buFontTx/>
              <a:buChar char="•"/>
            </a:pPr>
            <a:r>
              <a:rPr lang="en-US" sz="2800" dirty="0"/>
              <a:t>Two opportunities to take the online </a:t>
            </a:r>
            <a:r>
              <a:rPr lang="en-US" sz="2800" dirty="0" smtClean="0"/>
              <a:t>exam</a:t>
            </a:r>
            <a:endParaRPr lang="en-US" sz="2800" dirty="0"/>
          </a:p>
        </p:txBody>
      </p:sp>
      <p:pic>
        <p:nvPicPr>
          <p:cNvPr id="5" name="Picture 2" descr="http://www.laserfiche.com/img/cpp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01" y="1743445"/>
            <a:ext cx="3067846" cy="158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310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Certifications are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8229600" cy="3824676"/>
          </a:xfrm>
        </p:spPr>
        <p:txBody>
          <a:bodyPr numCol="2"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D15B05"/>
                </a:solidFill>
              </a:rPr>
              <a:t>Getting Started</a:t>
            </a:r>
          </a:p>
          <a:p>
            <a:pPr lvl="1"/>
            <a:r>
              <a:rPr lang="en-US" dirty="0" smtClean="0"/>
              <a:t>ECM 101</a:t>
            </a:r>
          </a:p>
          <a:p>
            <a:pPr lvl="1"/>
            <a:r>
              <a:rPr lang="en-US" dirty="0" smtClean="0"/>
              <a:t>Laserfiche Specialist</a:t>
            </a:r>
          </a:p>
          <a:p>
            <a:r>
              <a:rPr lang="en-US" b="1" dirty="0" smtClean="0">
                <a:solidFill>
                  <a:srgbClr val="D15B05"/>
                </a:solidFill>
              </a:rPr>
              <a:t>Content &amp; Process Management</a:t>
            </a:r>
          </a:p>
          <a:p>
            <a:pPr lvl="1"/>
            <a:r>
              <a:rPr lang="en-US" dirty="0" smtClean="0"/>
              <a:t>Repository Architect</a:t>
            </a:r>
          </a:p>
          <a:p>
            <a:pPr lvl="1"/>
            <a:r>
              <a:rPr lang="en-US" dirty="0" smtClean="0"/>
              <a:t>BPM</a:t>
            </a:r>
          </a:p>
          <a:p>
            <a:pPr lvl="1"/>
            <a:r>
              <a:rPr lang="en-US" dirty="0" smtClean="0"/>
              <a:t>BPM II: Laserfiche Forms</a:t>
            </a:r>
          </a:p>
          <a:p>
            <a:pPr lvl="1"/>
            <a:r>
              <a:rPr lang="en-US" dirty="0" smtClean="0"/>
              <a:t>Capture I</a:t>
            </a:r>
          </a:p>
          <a:p>
            <a:pPr lvl="1"/>
            <a:r>
              <a:rPr lang="en-US" dirty="0" smtClean="0"/>
              <a:t>Capture II: Quick Fields</a:t>
            </a:r>
          </a:p>
          <a:p>
            <a:pPr lvl="1"/>
            <a:r>
              <a:rPr lang="en-US" dirty="0" smtClean="0"/>
              <a:t>Capture Workflow</a:t>
            </a:r>
          </a:p>
          <a:p>
            <a:r>
              <a:rPr lang="en-US" b="1" dirty="0" smtClean="0">
                <a:solidFill>
                  <a:srgbClr val="D15B05"/>
                </a:solidFill>
              </a:rPr>
              <a:t>System Administration</a:t>
            </a:r>
          </a:p>
          <a:p>
            <a:pPr lvl="1"/>
            <a:r>
              <a:rPr lang="en-US" dirty="0" smtClean="0"/>
              <a:t>Laserfiche Administrator I</a:t>
            </a:r>
          </a:p>
          <a:p>
            <a:pPr lvl="1"/>
            <a:r>
              <a:rPr lang="en-US" dirty="0" smtClean="0"/>
              <a:t>Laserfiche Administrator II</a:t>
            </a:r>
          </a:p>
          <a:p>
            <a:pPr lvl="1"/>
            <a:r>
              <a:rPr lang="en-US" dirty="0" smtClean="0"/>
              <a:t>Advanced Security </a:t>
            </a:r>
          </a:p>
          <a:p>
            <a:pPr lvl="1"/>
            <a:r>
              <a:rPr lang="en-US" dirty="0" smtClean="0"/>
              <a:t>Records Management Edition I</a:t>
            </a:r>
          </a:p>
          <a:p>
            <a:pPr lvl="1"/>
            <a:r>
              <a:rPr lang="en-US" dirty="0" smtClean="0"/>
              <a:t>Troubleshooting</a:t>
            </a:r>
          </a:p>
          <a:p>
            <a:pPr lvl="1"/>
            <a:r>
              <a:rPr lang="en-US" dirty="0" smtClean="0"/>
              <a:t>Laserfiche Integrator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4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60" y="-1458"/>
            <a:ext cx="8630384" cy="669845"/>
          </a:xfrm>
        </p:spPr>
        <p:txBody>
          <a:bodyPr/>
          <a:lstStyle/>
          <a:p>
            <a:r>
              <a:rPr lang="en-US" dirty="0" smtClean="0"/>
              <a:t>What Certifications are Right for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Scanner/Operator:</a:t>
            </a:r>
          </a:p>
          <a:p>
            <a:pPr lvl="1">
              <a:buFontTx/>
              <a:buChar char="•"/>
            </a:pPr>
            <a:r>
              <a:rPr lang="en-US" dirty="0"/>
              <a:t>Capture I &amp; II</a:t>
            </a:r>
          </a:p>
          <a:p>
            <a:pPr lvl="1">
              <a:buFontTx/>
              <a:buChar char="•"/>
            </a:pPr>
            <a:r>
              <a:rPr lang="en-US" dirty="0"/>
              <a:t>Laserfiche Specialist</a:t>
            </a:r>
          </a:p>
          <a:p>
            <a:pPr lvl="1">
              <a:buFontTx/>
              <a:buChar char="•"/>
            </a:pPr>
            <a:r>
              <a:rPr lang="en-US" dirty="0"/>
              <a:t>Capture Workflow</a:t>
            </a:r>
          </a:p>
          <a:p>
            <a:pPr lvl="1">
              <a:buFontTx/>
              <a:buChar char="•"/>
            </a:pPr>
            <a:r>
              <a:rPr lang="en-US" dirty="0"/>
              <a:t>BPM*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1266" name="Picture 2" descr="http://icons.iconarchive.com/icons/tpdkdesign.net/refresh-cl/256/Hardware-Scanner-2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03" y="1153694"/>
            <a:ext cx="3255185" cy="32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124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60" y="-1458"/>
            <a:ext cx="8630384" cy="669845"/>
          </a:xfrm>
        </p:spPr>
        <p:txBody>
          <a:bodyPr/>
          <a:lstStyle/>
          <a:p>
            <a:r>
              <a:rPr lang="en-US" dirty="0" smtClean="0"/>
              <a:t>What Certifications are Right for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 User:</a:t>
            </a:r>
          </a:p>
          <a:p>
            <a:pPr lvl="1"/>
            <a:r>
              <a:rPr lang="en-US" dirty="0" smtClean="0"/>
              <a:t>ECM 101</a:t>
            </a:r>
          </a:p>
          <a:p>
            <a:pPr lvl="1">
              <a:buFontTx/>
              <a:buChar char="•"/>
            </a:pPr>
            <a:r>
              <a:rPr lang="en-US" dirty="0"/>
              <a:t>Laserfiche </a:t>
            </a:r>
            <a:r>
              <a:rPr lang="en-US" dirty="0" smtClean="0"/>
              <a:t>Specialist</a:t>
            </a:r>
          </a:p>
          <a:p>
            <a:pPr lvl="1">
              <a:buFontTx/>
              <a:buChar char="•"/>
            </a:pPr>
            <a:r>
              <a:rPr lang="en-US" dirty="0" smtClean="0"/>
              <a:t>Capture Workflow</a:t>
            </a:r>
          </a:p>
          <a:p>
            <a:pPr lvl="1"/>
            <a:endParaRPr lang="en-US" dirty="0"/>
          </a:p>
        </p:txBody>
      </p:sp>
      <p:pic>
        <p:nvPicPr>
          <p:cNvPr id="10242" name="Picture 2" descr="http://www-03.ibm.com/software/lotus/symphony/gallery.nsf/GalleryClipArtAll/60AD7A78008CF6A785257596002F7D8C/$File/User-Computer-Oran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14" y="936010"/>
            <a:ext cx="3820530" cy="334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17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60" y="-1458"/>
            <a:ext cx="8630384" cy="669845"/>
          </a:xfrm>
        </p:spPr>
        <p:txBody>
          <a:bodyPr/>
          <a:lstStyle/>
          <a:p>
            <a:r>
              <a:rPr lang="en-US" dirty="0" smtClean="0"/>
              <a:t>What Certifications are Right for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Records Manager:</a:t>
            </a:r>
          </a:p>
          <a:p>
            <a:pPr lvl="1">
              <a:buFontTx/>
              <a:buChar char="•"/>
            </a:pPr>
            <a:r>
              <a:rPr lang="en-US" dirty="0"/>
              <a:t>Records Management I</a:t>
            </a:r>
          </a:p>
          <a:p>
            <a:pPr lvl="1">
              <a:buFontTx/>
              <a:buChar char="•"/>
            </a:pPr>
            <a:r>
              <a:rPr lang="en-US" dirty="0"/>
              <a:t>Laserfiche Specialist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220" name="Picture 4" descr="http://www.papertrail.co.za/images/icon_rm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302" y="1114836"/>
            <a:ext cx="3160280" cy="316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068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Laserfiche Admins: Go for the Gold!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75" y="668387"/>
            <a:ext cx="3985404" cy="398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8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Tuned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59" y="936010"/>
            <a:ext cx="3029053" cy="3544795"/>
          </a:xfrm>
        </p:spPr>
        <p:txBody>
          <a:bodyPr>
            <a:normAutofit/>
          </a:bodyPr>
          <a:lstStyle/>
          <a:p>
            <a:r>
              <a:rPr lang="en-US" dirty="0" smtClean="0"/>
              <a:t>All-new Laserfiche Integrator</a:t>
            </a:r>
          </a:p>
          <a:p>
            <a:r>
              <a:rPr lang="en-US" dirty="0" smtClean="0"/>
              <a:t>More classes updated for Laserfiche 9</a:t>
            </a:r>
            <a:endParaRPr lang="en-US" dirty="0"/>
          </a:p>
        </p:txBody>
      </p:sp>
      <p:pic>
        <p:nvPicPr>
          <p:cNvPr id="1026" name="Picture 2" descr="http://introveo.com/assets/coming-soon-ab6f7c2f19f4f601cd58b7283c44d1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13" y="1161641"/>
            <a:ext cx="5569732" cy="269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tton.psd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68" y="3846028"/>
            <a:ext cx="3880104" cy="10210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54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39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5868711" cy="3544795"/>
          </a:xfrm>
        </p:spPr>
        <p:txBody>
          <a:bodyPr/>
          <a:lstStyle/>
          <a:p>
            <a:r>
              <a:rPr lang="en-US" dirty="0" smtClean="0"/>
              <a:t>Anaheim Convention Center Campus</a:t>
            </a:r>
          </a:p>
          <a:p>
            <a:pPr lvl="1"/>
            <a:r>
              <a:rPr lang="en-US" dirty="0" smtClean="0"/>
              <a:t>Anaheim Marriott and Anaheim Sheraton</a:t>
            </a:r>
          </a:p>
          <a:p>
            <a:r>
              <a:rPr lang="en-US" dirty="0" smtClean="0"/>
              <a:t>Tuesday classes</a:t>
            </a:r>
          </a:p>
          <a:p>
            <a:r>
              <a:rPr lang="en-US" dirty="0" smtClean="0"/>
              <a:t>New class topics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671" y="1462153"/>
            <a:ext cx="22764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2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2" y="914400"/>
            <a:ext cx="8592457" cy="384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answers.laserfiche.com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8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5626390" cy="3544795"/>
          </a:xfrm>
        </p:spPr>
        <p:txBody>
          <a:bodyPr>
            <a:normAutofit/>
          </a:bodyPr>
          <a:lstStyle/>
          <a:p>
            <a:r>
              <a:rPr lang="en-US" dirty="0" smtClean="0"/>
              <a:t>Welcome Reception</a:t>
            </a:r>
          </a:p>
          <a:p>
            <a:r>
              <a:rPr lang="en-US" dirty="0" smtClean="0"/>
              <a:t>Texas User Group</a:t>
            </a:r>
          </a:p>
          <a:p>
            <a:r>
              <a:rPr lang="en-US" dirty="0" smtClean="0"/>
              <a:t>“Birds of a Feather” Lunches</a:t>
            </a:r>
          </a:p>
          <a:p>
            <a:r>
              <a:rPr lang="en-US" dirty="0" smtClean="0"/>
              <a:t>Special Event</a:t>
            </a:r>
          </a:p>
          <a:p>
            <a:r>
              <a:rPr lang="en-US" dirty="0" smtClean="0"/>
              <a:t>Run Smarter reception</a:t>
            </a:r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50" y="1355952"/>
            <a:ext cx="2664959" cy="20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67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You in Anaheim!</a:t>
            </a:r>
            <a:endParaRPr lang="en-US" dirty="0"/>
          </a:p>
        </p:txBody>
      </p:sp>
      <p:pic>
        <p:nvPicPr>
          <p:cNvPr id="17410" name="Picture 2" descr="Q:\Photos\2013 Conference and WC\Empower2013\09 Hallway Activities\ Hallway Activities-small res\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43" y="834952"/>
            <a:ext cx="5802086" cy="38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4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Know </a:t>
            </a:r>
            <a:r>
              <a:rPr lang="en-US" dirty="0" smtClean="0"/>
              <a:t>what</a:t>
            </a:r>
            <a:r>
              <a:rPr lang="en-US" dirty="0"/>
              <a:t> </a:t>
            </a:r>
            <a:r>
              <a:rPr lang="en-US" dirty="0" smtClean="0"/>
              <a:t>help is </a:t>
            </a:r>
            <a:r>
              <a:rPr lang="en-US" dirty="0"/>
              <a:t>available</a:t>
            </a:r>
          </a:p>
          <a:p>
            <a:pPr>
              <a:buFontTx/>
              <a:buChar char="•"/>
            </a:pPr>
            <a:r>
              <a:rPr lang="en-US" dirty="0"/>
              <a:t>Know how to look for things</a:t>
            </a:r>
          </a:p>
          <a:p>
            <a:pPr>
              <a:buFontTx/>
              <a:buChar char="•"/>
            </a:pPr>
            <a:r>
              <a:rPr lang="en-US" dirty="0"/>
              <a:t>Know who to ask</a:t>
            </a:r>
          </a:p>
          <a:p>
            <a:pPr>
              <a:buFontTx/>
              <a:buChar char="•"/>
            </a:pPr>
            <a:r>
              <a:rPr lang="en-US" dirty="0"/>
              <a:t>Learn more about products and </a:t>
            </a:r>
            <a:r>
              <a:rPr lang="en-US" dirty="0" smtClean="0"/>
              <a:t>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58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Questions?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Melissa </a:t>
            </a:r>
            <a:r>
              <a:rPr lang="en-US" sz="2700" dirty="0"/>
              <a:t>Henley</a:t>
            </a:r>
            <a:br>
              <a:rPr lang="en-US" sz="2700" dirty="0"/>
            </a:br>
            <a:r>
              <a:rPr lang="en-US" sz="2700" dirty="0" smtClean="0"/>
              <a:t>melissa.henley@laserfiche.com 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(562) 988-1688 x230</a:t>
            </a:r>
          </a:p>
        </p:txBody>
      </p:sp>
    </p:spTree>
    <p:extLst>
      <p:ext uri="{BB962C8B-B14F-4D97-AF65-F5344CB8AC3E}">
        <p14:creationId xmlns:p14="http://schemas.microsoft.com/office/powerpoint/2010/main" val="36477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57" y="147639"/>
            <a:ext cx="7325858" cy="455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73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" y="528639"/>
            <a:ext cx="8766629" cy="374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068457" y="1059543"/>
            <a:ext cx="2075543" cy="870857"/>
          </a:xfrm>
          <a:prstGeom prst="ellipse">
            <a:avLst/>
          </a:prstGeom>
          <a:noFill/>
          <a:ln w="476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54743" y="3410939"/>
            <a:ext cx="2728685" cy="870857"/>
          </a:xfrm>
          <a:prstGeom prst="ellipse">
            <a:avLst/>
          </a:prstGeom>
          <a:noFill/>
          <a:ln w="476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79601" y="1494971"/>
            <a:ext cx="1255486" cy="435428"/>
          </a:xfrm>
          <a:prstGeom prst="ellipse">
            <a:avLst/>
          </a:prstGeom>
          <a:noFill/>
          <a:ln w="476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5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I Get Started?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6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What You Are Looking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 trying to do?</a:t>
            </a:r>
          </a:p>
          <a:p>
            <a:r>
              <a:rPr lang="en-US" dirty="0" smtClean="0"/>
              <a:t>Where are you?</a:t>
            </a:r>
          </a:p>
          <a:p>
            <a:r>
              <a:rPr lang="en-US" dirty="0" smtClean="0"/>
              <a:t>When do you need help?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pmu.org/wp-content/uploads/2012/08/help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49" y="838262"/>
            <a:ext cx="5238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Laserfiche Support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72935"/>
      </p:ext>
    </p:extLst>
  </p:cSld>
  <p:clrMapOvr>
    <a:masterClrMapping/>
  </p:clrMapOvr>
</p:sld>
</file>

<file path=ppt/theme/theme1.xml><?xml version="1.0" encoding="utf-8"?>
<a:theme xmlns:a="http://schemas.openxmlformats.org/drawingml/2006/main" name="Laserfiche Blue Template">
  <a:themeElements>
    <a:clrScheme name="Custom 2">
      <a:dk1>
        <a:sysClr val="windowText" lastClr="000000"/>
      </a:dk1>
      <a:lt1>
        <a:sysClr val="window" lastClr="FFFFFF"/>
      </a:lt1>
      <a:dk2>
        <a:srgbClr val="00355F"/>
      </a:dk2>
      <a:lt2>
        <a:srgbClr val="C2DBE8"/>
      </a:lt2>
      <a:accent1>
        <a:srgbClr val="D15B05"/>
      </a:accent1>
      <a:accent2>
        <a:srgbClr val="0065A4"/>
      </a:accent2>
      <a:accent3>
        <a:srgbClr val="0095D3"/>
      </a:accent3>
      <a:accent4>
        <a:srgbClr val="007DB1"/>
      </a:accent4>
      <a:accent5>
        <a:srgbClr val="00B6DD"/>
      </a:accent5>
      <a:accent6>
        <a:srgbClr val="7EB0C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Laserfiche Blue Template</Template>
  <TotalTime>10425</TotalTime>
  <Words>1006</Words>
  <Application>Microsoft Office PowerPoint</Application>
  <PresentationFormat>On-screen Show (16:9)</PresentationFormat>
  <Paragraphs>172</Paragraphs>
  <Slides>43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Laserfiche Blue Template</vt:lpstr>
      <vt:lpstr>Help!</vt:lpstr>
      <vt:lpstr>What You’ll Learn Today</vt:lpstr>
      <vt:lpstr>But First … What’s New?</vt:lpstr>
      <vt:lpstr>answers.laserfiche.com</vt:lpstr>
      <vt:lpstr>PowerPoint Presentation</vt:lpstr>
      <vt:lpstr>PowerPoint Presentation</vt:lpstr>
      <vt:lpstr>How Do I Get Started?</vt:lpstr>
      <vt:lpstr>Know What You Are Looking For</vt:lpstr>
      <vt:lpstr>The Laserfiche Support Site</vt:lpstr>
      <vt:lpstr>Sign Up for the Support Site</vt:lpstr>
      <vt:lpstr>Get Logged In!</vt:lpstr>
      <vt:lpstr>PowerPoint Presentation</vt:lpstr>
      <vt:lpstr>Support Site Resources </vt:lpstr>
      <vt:lpstr>Product Help Files</vt:lpstr>
      <vt:lpstr>They’re Really Helpful!</vt:lpstr>
      <vt:lpstr>Find Them Here …</vt:lpstr>
      <vt:lpstr>https://support.laserfiche.com/KB/1012253</vt:lpstr>
      <vt:lpstr>The Laserfiche Solution Exchange</vt:lpstr>
      <vt:lpstr>Learn From the Community</vt:lpstr>
      <vt:lpstr>PowerPoint Presentation</vt:lpstr>
      <vt:lpstr>Quicker Better Safer</vt:lpstr>
      <vt:lpstr>Quicker Better Safer: Higher Education</vt:lpstr>
      <vt:lpstr>Quicker Better Safer: Accounts Payable</vt:lpstr>
      <vt:lpstr>Quicker Better Safer: HR</vt:lpstr>
      <vt:lpstr>Quicker Better Safer: Laserfiche Forms</vt:lpstr>
      <vt:lpstr>Quicker Better Safer: Laserfiche Mobile</vt:lpstr>
      <vt:lpstr>What Would You Like to See Next?</vt:lpstr>
      <vt:lpstr>The Certified Professional Program</vt:lpstr>
      <vt:lpstr>Why Get Certified?</vt:lpstr>
      <vt:lpstr>If I Can Do It …</vt:lpstr>
      <vt:lpstr>How Does it Work?</vt:lpstr>
      <vt:lpstr>What Certifications are There?</vt:lpstr>
      <vt:lpstr>What Certifications are Right for Me?</vt:lpstr>
      <vt:lpstr>What Certifications are Right for Me?</vt:lpstr>
      <vt:lpstr>What Certifications are Right for Me?</vt:lpstr>
      <vt:lpstr>Laserfiche Admins: Go for the Gold!</vt:lpstr>
      <vt:lpstr>Stay Tuned …</vt:lpstr>
      <vt:lpstr>PowerPoint Presentation</vt:lpstr>
      <vt:lpstr>What’s new?</vt:lpstr>
      <vt:lpstr>Networking Opportunities</vt:lpstr>
      <vt:lpstr>See You in Anaheim!</vt:lpstr>
      <vt:lpstr>Takeaways</vt:lpstr>
      <vt:lpstr>Questions?  Melissa Henley melissa.henley@laserfiche.com  (562) 988-1688 x230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Help!</dc:title>
  <dc:creator>Melissa Henley</dc:creator>
  <cp:lastModifiedBy>Melissa Henley</cp:lastModifiedBy>
  <cp:revision>49</cp:revision>
  <cp:lastPrinted>2012-02-29T18:17:17Z</cp:lastPrinted>
  <dcterms:created xsi:type="dcterms:W3CDTF">2012-11-28T22:10:58Z</dcterms:created>
  <dcterms:modified xsi:type="dcterms:W3CDTF">2014-08-16T00:43:25Z</dcterms:modified>
</cp:coreProperties>
</file>