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36" r:id="rId2"/>
    <p:sldId id="341" r:id="rId3"/>
    <p:sldId id="343" r:id="rId4"/>
    <p:sldId id="345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344" r:id="rId20"/>
    <p:sldId id="390" r:id="rId21"/>
    <p:sldId id="347" r:id="rId22"/>
    <p:sldId id="348" r:id="rId23"/>
    <p:sldId id="346" r:id="rId24"/>
    <p:sldId id="350" r:id="rId25"/>
    <p:sldId id="352" r:id="rId26"/>
    <p:sldId id="354" r:id="rId27"/>
    <p:sldId id="353" r:id="rId28"/>
    <p:sldId id="355" r:id="rId29"/>
    <p:sldId id="357" r:id="rId30"/>
    <p:sldId id="416" r:id="rId31"/>
    <p:sldId id="417" r:id="rId32"/>
    <p:sldId id="418" r:id="rId33"/>
    <p:sldId id="419" r:id="rId34"/>
    <p:sldId id="349" r:id="rId35"/>
    <p:sldId id="397" r:id="rId36"/>
    <p:sldId id="405" r:id="rId37"/>
    <p:sldId id="408" r:id="rId38"/>
    <p:sldId id="406" r:id="rId39"/>
    <p:sldId id="398" r:id="rId40"/>
    <p:sldId id="374" r:id="rId41"/>
    <p:sldId id="396" r:id="rId42"/>
    <p:sldId id="400" r:id="rId43"/>
    <p:sldId id="395" r:id="rId44"/>
    <p:sldId id="407" r:id="rId45"/>
    <p:sldId id="401" r:id="rId46"/>
    <p:sldId id="391" r:id="rId47"/>
    <p:sldId id="376" r:id="rId48"/>
    <p:sldId id="378" r:id="rId49"/>
    <p:sldId id="409" r:id="rId50"/>
    <p:sldId id="379" r:id="rId51"/>
    <p:sldId id="377" r:id="rId52"/>
    <p:sldId id="410" r:id="rId53"/>
    <p:sldId id="415" r:id="rId54"/>
    <p:sldId id="387" r:id="rId55"/>
    <p:sldId id="412" r:id="rId56"/>
    <p:sldId id="411" r:id="rId57"/>
    <p:sldId id="414" r:id="rId58"/>
    <p:sldId id="324" r:id="rId59"/>
    <p:sldId id="293" r:id="rId60"/>
  </p:sldIdLst>
  <p:sldSz cx="9144000" cy="5143500" type="screen16x9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5">
          <p15:clr>
            <a:srgbClr val="A4A3A4"/>
          </p15:clr>
        </p15:guide>
        <p15:guide id="2" orient="horz" pos="932">
          <p15:clr>
            <a:srgbClr val="A4A3A4"/>
          </p15:clr>
        </p15:guide>
        <p15:guide id="3" orient="horz" pos="1349">
          <p15:clr>
            <a:srgbClr val="A4A3A4"/>
          </p15:clr>
        </p15:guide>
        <p15:guide id="4" orient="horz" pos="1703">
          <p15:clr>
            <a:srgbClr val="A4A3A4"/>
          </p15:clr>
        </p15:guide>
        <p15:guide id="5" orient="horz" pos="2132">
          <p15:clr>
            <a:srgbClr val="A4A3A4"/>
          </p15:clr>
        </p15:guide>
        <p15:guide id="6" pos="5008">
          <p15:clr>
            <a:srgbClr val="A4A3A4"/>
          </p15:clr>
        </p15:guide>
        <p15:guide id="7" pos="668">
          <p15:clr>
            <a:srgbClr val="A4A3A4"/>
          </p15:clr>
        </p15:guide>
        <p15:guide id="8" pos="1292">
          <p15:clr>
            <a:srgbClr val="A4A3A4"/>
          </p15:clr>
        </p15:guide>
        <p15:guide id="9" pos="1885">
          <p15:clr>
            <a:srgbClr val="A4A3A4"/>
          </p15:clr>
        </p15:guide>
        <p15:guide id="10" pos="2510">
          <p15:clr>
            <a:srgbClr val="A4A3A4"/>
          </p15:clr>
        </p15:guide>
        <p15:guide id="11" pos="3130">
          <p15:clr>
            <a:srgbClr val="A4A3A4"/>
          </p15:clr>
        </p15:guide>
        <p15:guide id="12" pos="4391">
          <p15:clr>
            <a:srgbClr val="A4A3A4"/>
          </p15:clr>
        </p15:guide>
        <p15:guide id="13" pos="3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ae Ku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90420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564" y="90"/>
      </p:cViewPr>
      <p:guideLst>
        <p:guide orient="horz" pos="2545"/>
        <p:guide orient="horz" pos="932"/>
        <p:guide orient="horz" pos="1349"/>
        <p:guide orient="horz" pos="1703"/>
        <p:guide orient="horz" pos="2132"/>
        <p:guide pos="5008"/>
        <p:guide pos="668"/>
        <p:guide pos="1292"/>
        <p:guide pos="1885"/>
        <p:guide pos="2510"/>
        <p:guide pos="3130"/>
        <p:guide pos="4391"/>
        <p:guide pos="37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-3440" y="-104"/>
      </p:cViewPr>
      <p:guideLst>
        <p:guide orient="horz" pos="2160"/>
        <p:guide pos="2880"/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FDFCE5-EAB4-6C4A-98CA-816B5F5A4086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0B00A-4E44-D344-BCE7-E9F18610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9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50EA12-4C35-AA4A-BA9A-675775B63B20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B5C6BC-54A8-E646-8881-0FF071EE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73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what you will cover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0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what you will cover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11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what you will cover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10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8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 simplest way to use the client in your integration.</a:t>
            </a:r>
          </a:p>
          <a:p>
            <a:r>
              <a:rPr lang="en-US" dirty="0" smtClean="0"/>
              <a:t>- No programming involved.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Can also specify LF username/password (not recommended)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More advanced than command line functionality.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they going to learn from you?</a:t>
            </a:r>
          </a:p>
          <a:p>
            <a:r>
              <a:rPr lang="en-US" dirty="0" smtClean="0"/>
              <a:t>If it’s not what they want, better to know 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1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XML=Portable</a:t>
            </a:r>
            <a:r>
              <a:rPr lang="en-US" baseline="0" dirty="0" smtClean="0"/>
              <a:t> and easy to create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aseline="0" dirty="0" smtClean="0"/>
              <a:t>Can also specify username/password for LF account (not recommended)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 to escape</a:t>
            </a:r>
            <a:r>
              <a:rPr lang="en-US" baseline="0" dirty="0" smtClean="0"/>
              <a:t> XML characters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3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81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background of </a:t>
            </a:r>
            <a:r>
              <a:rPr lang="en-US" baseline="0" dirty="0" err="1" smtClean="0"/>
              <a:t>ImageEnable</a:t>
            </a:r>
            <a:r>
              <a:rPr lang="en-US" baseline="0" dirty="0" smtClean="0"/>
              <a:t>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97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81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RepositoryAccess is for advanced uses, it isn’t needed to do basic CAT</a:t>
            </a:r>
            <a:r>
              <a:rPr lang="en-US" baseline="0" dirty="0" smtClean="0"/>
              <a:t>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7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what you will cover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70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00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00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00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403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40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00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00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r>
              <a:rPr lang="en-US" baseline="0" dirty="0" smtClean="0"/>
              <a:t> other courses, papers, videos, etc., relevant to your course material.</a:t>
            </a:r>
          </a:p>
          <a:p>
            <a:r>
              <a:rPr lang="en-US" dirty="0" smtClean="0"/>
              <a:t>Other conference classes</a:t>
            </a:r>
          </a:p>
          <a:p>
            <a:r>
              <a:rPr lang="en-US" dirty="0" smtClean="0"/>
              <a:t>CPP</a:t>
            </a:r>
          </a:p>
          <a:p>
            <a:r>
              <a:rPr lang="en-US" dirty="0" smtClean="0"/>
              <a:t>Whitepapers</a:t>
            </a:r>
          </a:p>
          <a:p>
            <a:r>
              <a:rPr lang="en-US" dirty="0" smtClean="0"/>
              <a:t>Other online resources for further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0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what you will cover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8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what you will cover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87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what you will cover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what you will cover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7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what you will cover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what you will cover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5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6560" y="1687493"/>
            <a:ext cx="7076109" cy="932558"/>
          </a:xfr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6561" y="3161810"/>
            <a:ext cx="3248439" cy="27911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First Presenter Name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6561" y="3423160"/>
            <a:ext cx="3248439" cy="2939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48276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6560" y="1687493"/>
            <a:ext cx="7076109" cy="932558"/>
          </a:xfr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6561" y="3161810"/>
            <a:ext cx="3248439" cy="27911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First Presenter Name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6561" y="3423160"/>
            <a:ext cx="3248439" cy="2939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Title, Company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62475" y="3161810"/>
            <a:ext cx="3248439" cy="27911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Second Presenter 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562475" y="3423160"/>
            <a:ext cx="3248439" cy="2939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96076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3442"/>
            <a:ext cx="7772400" cy="110251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23047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6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r 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baseline="0">
                <a:solidFill>
                  <a:schemeClr val="tx1"/>
                </a:solidFill>
              </a:defRPr>
            </a:lvl2pPr>
            <a:lvl3pPr marL="1143000" indent="-228600">
              <a:buFont typeface="Wingdings" charset="2"/>
              <a:buChar char="§"/>
              <a:defRPr baseline="0">
                <a:solidFill>
                  <a:schemeClr val="tx1"/>
                </a:solidFill>
              </a:defRPr>
            </a:lvl3pPr>
            <a:lvl4pPr marL="1600200" indent="-228600">
              <a:buFont typeface="Courier New"/>
              <a:buChar char="o"/>
              <a:defRPr>
                <a:solidFill>
                  <a:schemeClr val="tx1"/>
                </a:solidFill>
              </a:defRPr>
            </a:lvl4pPr>
            <a:lvl5pPr marL="2057400" indent="-228600">
              <a:buFont typeface="Lucida Grande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87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0" y="6409"/>
            <a:ext cx="9144000" cy="4813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White background for large content </a:t>
            </a:r>
            <a:br>
              <a:rPr lang="en-US" dirty="0" smtClean="0"/>
            </a:br>
            <a:r>
              <a:rPr lang="en-US" dirty="0" smtClean="0"/>
              <a:t>(click to add)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7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E00E3-C863-D243-9260-55F6744A893D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99B2-3E77-7D49-890C-04BC20856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62" r:id="rId3"/>
    <p:sldLayoutId id="2147483664" r:id="rId4"/>
    <p:sldLayoutId id="214748366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laserfiche.com/GetFileRepositoryEntry.aspx?id=2540&amp;mode=download" TargetMode="External"/><Relationship Id="rId2" Type="http://schemas.openxmlformats.org/officeDocument/2006/relationships/hyperlink" Target="https://support.laserfiche.com/GetFileRepositoryEntry.aspx?id=2541&amp;mode=download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upport.laserfiche.com/GetFileRepositoryEntry.aspx?id=2732&amp;mode=downloa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serfiche.com/en-us/marketplace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erfiche.com/support/webhelp/webaccess/9.0/en-US/WA/WebAccess.htm#URLs.htm%3FTocPath%3DUsing%20Web%20Access%7CURLs%7C_____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upport.laserfiche.com/GetFileRepositoryEntry.aspx?id=2506&amp;mode=download" TargetMode="External"/><Relationship Id="rId4" Type="http://schemas.openxmlformats.org/officeDocument/2006/relationships/hyperlink" Target="http://www.laserfiche.com/support/webhelp/weblink/8.2/en-US/WL/WebLink8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erfiche.com/support/webhelp/Laserfiche/9.0/en-US/UserGuide/Laserfiche_Client.htm#Appendix_D_Command_Line_Parameters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erfiche.com/support/webhelp/Laserfiche/9.0/en-US/UserGuide/Laserfiche_Client.htm#cshid=Appendix_E_Parameters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Laserfiche UI in Your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 information from a database</a:t>
            </a:r>
          </a:p>
          <a:p>
            <a:r>
              <a:rPr lang="en-US" dirty="0" smtClean="0"/>
              <a:t>Pass information to Workflow</a:t>
            </a:r>
          </a:p>
          <a:p>
            <a:r>
              <a:rPr lang="en-US" dirty="0" smtClean="0"/>
              <a:t>Simplify data entry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79" y="2754163"/>
            <a:ext cx="6676561" cy="184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30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Snapshot</a:t>
            </a:r>
          </a:p>
          <a:p>
            <a:r>
              <a:rPr lang="en-US" dirty="0" smtClean="0"/>
              <a:t>Import Agent</a:t>
            </a:r>
          </a:p>
          <a:p>
            <a:r>
              <a:rPr lang="en-US" dirty="0" smtClean="0"/>
              <a:t>PDF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Workflow Web Service</a:t>
            </a:r>
          </a:p>
          <a:p>
            <a:pPr lvl="1"/>
            <a:r>
              <a:rPr lang="en-US" dirty="0" smtClean="0"/>
              <a:t>Pass data and parameters</a:t>
            </a:r>
          </a:p>
          <a:p>
            <a:r>
              <a:rPr lang="en-US" dirty="0" smtClean="0"/>
              <a:t>Custom Scripts/Activities</a:t>
            </a:r>
          </a:p>
          <a:p>
            <a:pPr lvl="1"/>
            <a:r>
              <a:rPr lang="en-US" dirty="0" smtClean="0"/>
              <a:t>Make Workflow or Quick Fields </a:t>
            </a:r>
            <a:r>
              <a:rPr lang="en-US" dirty="0"/>
              <a:t>do new </a:t>
            </a:r>
            <a:r>
              <a:rPr lang="en-US" dirty="0" smtClean="0"/>
              <a:t>things</a:t>
            </a:r>
            <a:endParaRPr lang="en-US" dirty="0"/>
          </a:p>
          <a:p>
            <a:pPr lvl="1"/>
            <a:r>
              <a:rPr lang="en-US" dirty="0"/>
              <a:t>Can use SDK, </a:t>
            </a:r>
            <a:r>
              <a:rPr lang="en-US" dirty="0" smtClean="0"/>
              <a:t>but don’t have to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79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Courses:</a:t>
            </a:r>
            <a:endParaRPr lang="en-US" dirty="0" smtClean="0"/>
          </a:p>
          <a:p>
            <a:pPr lvl="1"/>
            <a:r>
              <a:rPr lang="en-US" dirty="0" smtClean="0"/>
              <a:t>BPM204: Workflow Integration Strategies</a:t>
            </a:r>
            <a:endParaRPr lang="en-US" dirty="0"/>
          </a:p>
          <a:p>
            <a:pPr lvl="1"/>
            <a:r>
              <a:rPr lang="en-US" dirty="0" smtClean="0"/>
              <a:t>BPM302: Connecting Workflow to the World</a:t>
            </a:r>
            <a:endParaRPr lang="en-US" dirty="0"/>
          </a:p>
          <a:p>
            <a:pPr lvl="1"/>
            <a:r>
              <a:rPr lang="en-US" dirty="0" smtClean="0"/>
              <a:t>CC208: Intermediate Quick Fields</a:t>
            </a:r>
          </a:p>
          <a:p>
            <a:r>
              <a:rPr lang="en-US" dirty="0" smtClean="0"/>
              <a:t>Whitepapers:</a:t>
            </a:r>
          </a:p>
          <a:p>
            <a:pPr lvl="1"/>
            <a:r>
              <a:rPr lang="en-US" dirty="0" smtClean="0">
                <a:hlinkClick r:id="rId2"/>
              </a:rPr>
              <a:t>Custom Activities in Workflow (C#)</a:t>
            </a:r>
            <a:r>
              <a:rPr lang="en-US" dirty="0" smtClean="0"/>
              <a:t>	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Custom Activities in Workflow (VB.NET)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Consuming the Workflow Web Service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1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Integration Marketplace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0967"/>
            <a:ext cx="91440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of plug and play integrations</a:t>
            </a:r>
          </a:p>
          <a:p>
            <a:r>
              <a:rPr lang="en-US" dirty="0" smtClean="0"/>
              <a:t>Built by development partners</a:t>
            </a:r>
          </a:p>
          <a:p>
            <a:r>
              <a:rPr lang="en-US" dirty="0" smtClean="0"/>
              <a:t>Cost-effective</a:t>
            </a:r>
          </a:p>
        </p:txBody>
      </p:sp>
    </p:spTree>
    <p:extLst>
      <p:ext uri="{BB962C8B-B14F-4D97-AF65-F5344CB8AC3E}">
        <p14:creationId xmlns:p14="http://schemas.microsoft.com/office/powerpoint/2010/main" val="20480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integrations:</a:t>
            </a:r>
          </a:p>
          <a:p>
            <a:pPr lvl="1"/>
            <a:r>
              <a:rPr lang="en-US" dirty="0" smtClean="0"/>
              <a:t>Automatic email import</a:t>
            </a:r>
          </a:p>
          <a:p>
            <a:pPr lvl="1"/>
            <a:r>
              <a:rPr lang="en-US" dirty="0" smtClean="0"/>
              <a:t>CRM software</a:t>
            </a:r>
          </a:p>
          <a:p>
            <a:pPr lvl="1"/>
            <a:r>
              <a:rPr lang="en-US" dirty="0"/>
              <a:t>Screen scraping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07" y="856962"/>
            <a:ext cx="2581404" cy="3702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31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Integrations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6" y="1119467"/>
            <a:ext cx="4288364" cy="314256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89" y="1119467"/>
            <a:ext cx="4190090" cy="314256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03" y="969107"/>
            <a:ext cx="3099430" cy="3443288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02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Integration Marketplace</a:t>
            </a:r>
            <a:endParaRPr lang="en-US" dirty="0" smtClean="0"/>
          </a:p>
          <a:p>
            <a:r>
              <a:rPr lang="en-US" dirty="0" smtClean="0"/>
              <a:t>Marketplace Partners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vs. Desktop Integrations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Laserfiche UIs can be used</a:t>
            </a:r>
          </a:p>
          <a:p>
            <a:r>
              <a:rPr lang="en-US" dirty="0" smtClean="0"/>
              <a:t>Which UI should you use</a:t>
            </a:r>
          </a:p>
          <a:p>
            <a:r>
              <a:rPr lang="en-US" dirty="0" smtClean="0"/>
              <a:t>How to build web integrations</a:t>
            </a:r>
          </a:p>
          <a:p>
            <a:r>
              <a:rPr lang="en-US" dirty="0" smtClean="0"/>
              <a:t>How to build desktop integrations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Terms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= typically URL</a:t>
            </a:r>
          </a:p>
          <a:p>
            <a:r>
              <a:rPr lang="en-US" dirty="0" smtClean="0"/>
              <a:t>Desktop = mostly 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Integrations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Convenient for other web apps</a:t>
            </a:r>
          </a:p>
          <a:p>
            <a:r>
              <a:rPr lang="en-US" dirty="0" smtClean="0"/>
              <a:t>Usable when off-site</a:t>
            </a:r>
          </a:p>
          <a:p>
            <a:r>
              <a:rPr lang="en-US" dirty="0" smtClean="0"/>
              <a:t>Easier to build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Integrations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well with other desktop apps</a:t>
            </a:r>
            <a:endParaRPr lang="en-US" dirty="0"/>
          </a:p>
          <a:p>
            <a:r>
              <a:rPr lang="en-US" dirty="0" smtClean="0"/>
              <a:t>Provides deep level of control</a:t>
            </a:r>
          </a:p>
          <a:p>
            <a:r>
              <a:rPr lang="en-US" dirty="0" smtClean="0"/>
              <a:t>More challenging to code</a:t>
            </a:r>
          </a:p>
          <a:p>
            <a:r>
              <a:rPr lang="en-US" dirty="0"/>
              <a:t>Requires desktop </a:t>
            </a:r>
            <a:r>
              <a:rPr lang="en-US" dirty="0" smtClean="0"/>
              <a:t>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Integrations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Access vs. WebLink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Access:</a:t>
            </a:r>
          </a:p>
          <a:p>
            <a:pPr lvl="1"/>
            <a:r>
              <a:rPr lang="en-US" dirty="0" smtClean="0"/>
              <a:t>Allows read/write access</a:t>
            </a:r>
          </a:p>
          <a:p>
            <a:pPr lvl="1"/>
            <a:r>
              <a:rPr lang="en-US" dirty="0" smtClean="0"/>
              <a:t>Convenient for internal use</a:t>
            </a:r>
          </a:p>
          <a:p>
            <a:r>
              <a:rPr lang="en-US" dirty="0" smtClean="0"/>
              <a:t>WebLink:</a:t>
            </a:r>
          </a:p>
          <a:p>
            <a:pPr lvl="1"/>
            <a:r>
              <a:rPr lang="en-US" dirty="0" smtClean="0"/>
              <a:t>Read-only client</a:t>
            </a:r>
          </a:p>
          <a:p>
            <a:pPr lvl="1"/>
            <a:r>
              <a:rPr lang="en-US" dirty="0" smtClean="0"/>
              <a:t>Highly customizable</a:t>
            </a:r>
          </a:p>
          <a:p>
            <a:pPr lvl="1"/>
            <a:r>
              <a:rPr lang="en-US" dirty="0" smtClean="0"/>
              <a:t>Streamlined interface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 web clients in your application</a:t>
            </a:r>
          </a:p>
          <a:p>
            <a:r>
              <a:rPr lang="en-US" dirty="0" smtClean="0"/>
              <a:t>Control Laserfiche web clients via URL</a:t>
            </a:r>
          </a:p>
          <a:p>
            <a:pPr lvl="1"/>
            <a:r>
              <a:rPr lang="en-US" dirty="0" smtClean="0"/>
              <a:t>Search the repository</a:t>
            </a:r>
          </a:p>
          <a:p>
            <a:pPr lvl="1"/>
            <a:r>
              <a:rPr lang="en-US" dirty="0" smtClean="0"/>
              <a:t>Open entries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Possibilities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the Laserfiche repository</a:t>
            </a:r>
          </a:p>
          <a:p>
            <a:pPr lvl="1"/>
            <a:r>
              <a:rPr lang="en-US" dirty="0" smtClean="0"/>
              <a:t>Add a search box to your application</a:t>
            </a:r>
          </a:p>
          <a:p>
            <a:pPr lvl="1"/>
            <a:r>
              <a:rPr lang="en-US" dirty="0" smtClean="0"/>
              <a:t>Launch a pre-defined or </a:t>
            </a:r>
            <a:r>
              <a:rPr lang="en-US" dirty="0" err="1" smtClean="0"/>
              <a:t>templatized</a:t>
            </a:r>
            <a:r>
              <a:rPr lang="en-US" dirty="0" smtClean="0"/>
              <a:t> search</a:t>
            </a:r>
          </a:p>
          <a:p>
            <a:r>
              <a:rPr lang="en-US" dirty="0" smtClean="0"/>
              <a:t>Open entries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Folders</a:t>
            </a:r>
          </a:p>
          <a:p>
            <a:r>
              <a:rPr lang="en-US" dirty="0" smtClean="0"/>
              <a:t>Launch Web Scanning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Idea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Programmatically create WA / WL URLs</a:t>
            </a:r>
          </a:p>
          <a:p>
            <a:r>
              <a:rPr lang="en-US" dirty="0" smtClean="0"/>
              <a:t>Embed those URLs in third-party apps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Supplies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coding experience</a:t>
            </a:r>
          </a:p>
          <a:p>
            <a:r>
              <a:rPr lang="en-US" dirty="0" err="1" smtClean="0"/>
              <a:t>Integratable</a:t>
            </a:r>
            <a:r>
              <a:rPr lang="en-US" dirty="0" smtClean="0"/>
              <a:t> third-party application</a:t>
            </a:r>
          </a:p>
          <a:p>
            <a:r>
              <a:rPr lang="en-US" dirty="0">
                <a:hlinkClick r:id="rId3"/>
              </a:rPr>
              <a:t>Web Access Help Files</a:t>
            </a:r>
            <a:endParaRPr lang="en-US" dirty="0"/>
          </a:p>
          <a:p>
            <a:r>
              <a:rPr lang="en-US" dirty="0">
                <a:hlinkClick r:id="rId4"/>
              </a:rPr>
              <a:t>WebLink Help Files</a:t>
            </a:r>
            <a:endParaRPr lang="en-US" dirty="0"/>
          </a:p>
          <a:p>
            <a:r>
              <a:rPr lang="en-US" dirty="0">
                <a:hlinkClick r:id="rId5"/>
              </a:rPr>
              <a:t>Advanced Search Syntax </a:t>
            </a:r>
            <a:r>
              <a:rPr lang="en-US" dirty="0" smtClean="0">
                <a:hlinkClick r:id="rId5"/>
              </a:rPr>
              <a:t>Whitepaper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Access - Documents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b="1" dirty="0" smtClean="0">
                <a:solidFill>
                  <a:srgbClr val="FF0000"/>
                </a:solidFill>
              </a:rPr>
              <a:t>localhost</a:t>
            </a:r>
            <a:r>
              <a:rPr lang="en-US" dirty="0" smtClean="0"/>
              <a:t>/laserfiche/index.aspx?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db</a:t>
            </a:r>
            <a:r>
              <a:rPr lang="en-US" dirty="0" smtClean="0"/>
              <a:t>=</a:t>
            </a:r>
            <a:r>
              <a:rPr lang="en-US" b="1" dirty="0" err="1" smtClean="0">
                <a:solidFill>
                  <a:srgbClr val="FF0000"/>
                </a:solidFill>
              </a:rPr>
              <a:t>LaserInvestigators</a:t>
            </a:r>
            <a:r>
              <a:rPr lang="en-US" dirty="0" smtClean="0"/>
              <a:t>#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id=</a:t>
            </a:r>
            <a:r>
              <a:rPr lang="en-US" b="1" dirty="0" smtClean="0">
                <a:solidFill>
                  <a:srgbClr val="FF0000"/>
                </a:solidFill>
              </a:rPr>
              <a:t>1878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View=metadata</a:t>
            </a:r>
          </a:p>
          <a:p>
            <a:pPr lvl="1"/>
            <a:r>
              <a:rPr lang="en-US" dirty="0" smtClean="0"/>
              <a:t>Mode=</a:t>
            </a:r>
            <a:r>
              <a:rPr lang="en-US" dirty="0" err="1" smtClean="0"/>
              <a:t>officeplugin</a:t>
            </a:r>
            <a:endParaRPr lang="en-US" dirty="0" smtClean="0"/>
          </a:p>
          <a:p>
            <a:pPr lvl="1"/>
            <a:r>
              <a:rPr lang="en-US" dirty="0" smtClean="0"/>
              <a:t>Action=checkout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Use the Laserfiche UI?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Access -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b="1" dirty="0" smtClean="0">
                <a:solidFill>
                  <a:srgbClr val="FF0000"/>
                </a:solidFill>
              </a:rPr>
              <a:t>localhost</a:t>
            </a:r>
            <a:r>
              <a:rPr lang="en-US" dirty="0" smtClean="0"/>
              <a:t>/laserfiche/index.aspx?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db</a:t>
            </a:r>
            <a:r>
              <a:rPr lang="en-US" dirty="0" smtClean="0"/>
              <a:t>=</a:t>
            </a:r>
            <a:r>
              <a:rPr lang="en-US" b="1" dirty="0" err="1" smtClean="0">
                <a:solidFill>
                  <a:srgbClr val="FF0000"/>
                </a:solidFill>
              </a:rPr>
              <a:t>LaserInvestigators</a:t>
            </a:r>
            <a:r>
              <a:rPr lang="en-US" dirty="0" smtClean="0"/>
              <a:t>#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search=</a:t>
            </a:r>
            <a:r>
              <a:rPr lang="en-US" b="1" i="1" dirty="0" err="1" smtClean="0">
                <a:solidFill>
                  <a:srgbClr val="FF0000"/>
                </a:solidFill>
              </a:rPr>
              <a:t>searchquery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view=</a:t>
            </a:r>
            <a:r>
              <a:rPr lang="en-US" dirty="0" err="1" smtClean="0"/>
              <a:t>search;imageenable</a:t>
            </a:r>
            <a:r>
              <a:rPr lang="en-US" dirty="0" smtClean="0"/>
              <a:t>=true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84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lfwa80://scanning/&lt;LocationOfScanningService.asmx&gt;?&lt;custom parameters&gt;</a:t>
            </a:r>
          </a:p>
        </p:txBody>
      </p:sp>
    </p:spTree>
    <p:extLst>
      <p:ext uri="{BB962C8B-B14F-4D97-AF65-F5344CB8AC3E}">
        <p14:creationId xmlns:p14="http://schemas.microsoft.com/office/powerpoint/2010/main" val="2458818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WebLink -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b="1" dirty="0" smtClean="0">
                <a:solidFill>
                  <a:srgbClr val="FF0000"/>
                </a:solidFill>
              </a:rPr>
              <a:t>localhost</a:t>
            </a:r>
            <a:r>
              <a:rPr lang="en-US" dirty="0" smtClean="0"/>
              <a:t>/WebLink8/DocView.aspx?dbid=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&amp;id=</a:t>
            </a:r>
            <a:r>
              <a:rPr lang="en-US" b="1" dirty="0" smtClean="0">
                <a:solidFill>
                  <a:srgbClr val="FF0000"/>
                </a:solidFill>
              </a:rPr>
              <a:t>1878</a:t>
            </a:r>
          </a:p>
          <a:p>
            <a:r>
              <a:rPr lang="en-US" dirty="0"/>
              <a:t>http://</a:t>
            </a:r>
            <a:r>
              <a:rPr lang="en-US" b="1" dirty="0" smtClean="0">
                <a:solidFill>
                  <a:srgbClr val="FF0000"/>
                </a:solidFill>
              </a:rPr>
              <a:t>localhost</a:t>
            </a:r>
            <a:r>
              <a:rPr lang="en-US" dirty="0" smtClean="0"/>
              <a:t>/WebLink8/DocView.aspx?dbid=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&amp;id=</a:t>
            </a:r>
            <a:r>
              <a:rPr lang="en-US" b="1" dirty="0" smtClean="0">
                <a:solidFill>
                  <a:srgbClr val="FF0000"/>
                </a:solidFill>
              </a:rPr>
              <a:t>766</a:t>
            </a:r>
            <a:r>
              <a:rPr lang="en-US" dirty="0" smtClean="0"/>
              <a:t>&amp;page=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/>
              <a:t>http://</a:t>
            </a:r>
            <a:r>
              <a:rPr lang="en-US" b="1" dirty="0" smtClean="0">
                <a:solidFill>
                  <a:srgbClr val="FF0000"/>
                </a:solidFill>
              </a:rPr>
              <a:t>localhost</a:t>
            </a:r>
            <a:r>
              <a:rPr lang="en-US" dirty="0" smtClean="0"/>
              <a:t>/WebLink8/DocView.aspx?dbid=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&amp;id=</a:t>
            </a:r>
            <a:r>
              <a:rPr lang="en-US" b="1" dirty="0" smtClean="0">
                <a:solidFill>
                  <a:srgbClr val="FF0000"/>
                </a:solidFill>
              </a:rPr>
              <a:t>1934</a:t>
            </a:r>
            <a:r>
              <a:rPr lang="en-US" dirty="0" smtClean="0"/>
              <a:t>&amp;openfile=</a:t>
            </a:r>
            <a:r>
              <a:rPr lang="en-US" b="1" dirty="0" smtClean="0">
                <a:solidFill>
                  <a:srgbClr val="FF0000"/>
                </a:solidFill>
              </a:rPr>
              <a:t>true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WebLink -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b="1" dirty="0" smtClean="0">
                <a:solidFill>
                  <a:srgbClr val="FF0000"/>
                </a:solidFill>
              </a:rPr>
              <a:t>localhost</a:t>
            </a:r>
            <a:r>
              <a:rPr lang="en-US" dirty="0" smtClean="0"/>
              <a:t>/WebLink8/Search.aspx?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dbid</a:t>
            </a:r>
            <a:r>
              <a:rPr lang="en-US" dirty="0" smtClean="0"/>
              <a:t>=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&amp;searchcommand=</a:t>
            </a:r>
            <a:r>
              <a:rPr lang="en-US" b="1" dirty="0" err="1" smtClean="0">
                <a:solidFill>
                  <a:srgbClr val="FF0000"/>
                </a:solidFill>
              </a:rPr>
              <a:t>searchquery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Make sure to URL encode your query!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Desktop Integrations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svn\zzMisc\Code Library\Conference2014\CD251\Investigation Management 11-5\qr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6" y="3349375"/>
            <a:ext cx="1499262" cy="14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Command 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can do:</a:t>
            </a:r>
          </a:p>
          <a:p>
            <a:pPr lvl="1"/>
            <a:r>
              <a:rPr lang="en-US" dirty="0" smtClean="0"/>
              <a:t>Login as particular user</a:t>
            </a:r>
          </a:p>
          <a:p>
            <a:pPr lvl="1"/>
            <a:r>
              <a:rPr lang="en-US" dirty="0" smtClean="0"/>
              <a:t>Run a search</a:t>
            </a:r>
          </a:p>
          <a:p>
            <a:pPr lvl="1"/>
            <a:r>
              <a:rPr lang="en-US" dirty="0" smtClean="0"/>
              <a:t>Open a document</a:t>
            </a:r>
          </a:p>
        </p:txBody>
      </p:sp>
      <p:pic>
        <p:nvPicPr>
          <p:cNvPr id="1026" name="Picture 2" descr="C:\svn\zzMisc\Code Library\Conference2014\CD251\Client Command Line Samples\Log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42" y="932142"/>
            <a:ext cx="2655234" cy="37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Command 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60" y="936010"/>
            <a:ext cx="8557269" cy="3544795"/>
          </a:xfrm>
        </p:spPr>
        <p:txBody>
          <a:bodyPr>
            <a:normAutofit/>
          </a:bodyPr>
          <a:lstStyle/>
          <a:p>
            <a:r>
              <a:rPr lang="en-US" dirty="0" smtClean="0"/>
              <a:t>Launch the client and login automatically using domain authentication: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LF.exe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l"LaserInvestigators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 -W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Command 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60" y="936010"/>
            <a:ext cx="8617034" cy="354479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Opening a document by ID and view it in the Metadata dialog:</a:t>
            </a:r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LF.exe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l"LaserInvestigators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 -W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–E1930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M0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-E specifies entry ID</a:t>
            </a:r>
          </a:p>
          <a:p>
            <a:r>
              <a:rPr lang="en-US" dirty="0" smtClean="0"/>
              <a:t>-M:</a:t>
            </a:r>
          </a:p>
          <a:p>
            <a:pPr lvl="1"/>
            <a:r>
              <a:rPr lang="en-US" dirty="0" smtClean="0"/>
              <a:t>0: Metadata Dialog</a:t>
            </a:r>
          </a:p>
          <a:p>
            <a:pPr lvl="1"/>
            <a:r>
              <a:rPr lang="en-US" dirty="0" smtClean="0"/>
              <a:t>1: Document Viewer</a:t>
            </a:r>
          </a:p>
          <a:p>
            <a:pPr lvl="1"/>
            <a:r>
              <a:rPr lang="en-US" dirty="0" smtClean="0"/>
              <a:t>2: Electronic File</a:t>
            </a:r>
          </a:p>
          <a:p>
            <a:pPr lvl="1"/>
            <a:r>
              <a:rPr lang="en-US" dirty="0" smtClean="0"/>
              <a:t>3: Electronic File (read-only)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folder ID to go to that folder</a:t>
            </a:r>
          </a:p>
          <a:p>
            <a:pPr lvl="1"/>
            <a:r>
              <a:rPr lang="en-US" dirty="0" smtClean="0"/>
              <a:t>-r makes the folder the root of the tree</a:t>
            </a:r>
          </a:p>
        </p:txBody>
      </p:sp>
    </p:spTree>
    <p:extLst>
      <p:ext uri="{BB962C8B-B14F-4D97-AF65-F5344CB8AC3E}">
        <p14:creationId xmlns:p14="http://schemas.microsoft.com/office/powerpoint/2010/main" val="33037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Command 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60" y="936010"/>
            <a:ext cx="8760469" cy="35447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Run a search with </a:t>
            </a:r>
            <a:r>
              <a:rPr lang="en-US" b="1" dirty="0" smtClean="0"/>
              <a:t>–S</a:t>
            </a:r>
          </a:p>
          <a:p>
            <a:endParaRPr lang="en-US" sz="2100" dirty="0" smtClean="0"/>
          </a:p>
          <a:p>
            <a:pPr marL="457200" lvl="1" indent="0">
              <a:buNone/>
            </a:pP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LF.exe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l"LaserInvestigators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-W -S"{[Case Files]:[Case ID]=\"7654\"}"</a:t>
            </a:r>
            <a:endParaRPr lang="en-US" sz="15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r>
              <a:rPr lang="en-US" sz="1900" dirty="0" smtClean="0"/>
              <a:t>Note: don’t forget to escape quotes</a:t>
            </a:r>
          </a:p>
        </p:txBody>
      </p:sp>
    </p:spTree>
    <p:extLst>
      <p:ext uri="{BB962C8B-B14F-4D97-AF65-F5344CB8AC3E}">
        <p14:creationId xmlns:p14="http://schemas.microsoft.com/office/powerpoint/2010/main" val="5617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Command 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Command Line Reference</a:t>
            </a:r>
            <a:r>
              <a:rPr lang="en-US" sz="2800" dirty="0"/>
              <a:t>:</a:t>
            </a:r>
          </a:p>
          <a:p>
            <a:pPr marL="457200" lvl="1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www.laserfiche.com/support/webhelp/Laserfiche/9.0/en-US/UserGuide/Laserfiche_Client.htm#Appendix_D_Command_Line_Parameters.htm</a:t>
            </a:r>
            <a:endParaRPr lang="en-US" sz="14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57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the Laserfiche UI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already exists</a:t>
            </a:r>
          </a:p>
          <a:p>
            <a:r>
              <a:rPr lang="en-US" dirty="0" smtClean="0"/>
              <a:t>Familiar and powerful</a:t>
            </a:r>
          </a:p>
          <a:p>
            <a:r>
              <a:rPr lang="en-US" dirty="0" smtClean="0"/>
              <a:t>No additional training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LFE Shortcuts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Laserfiche shortcut files</a:t>
            </a:r>
          </a:p>
          <a:p>
            <a:r>
              <a:rPr lang="en-US" dirty="0" smtClean="0"/>
              <a:t>Launches the client and performs an action:</a:t>
            </a:r>
          </a:p>
          <a:p>
            <a:pPr lvl="1"/>
            <a:r>
              <a:rPr lang="en-US" dirty="0" smtClean="0"/>
              <a:t>Open specific folder/document</a:t>
            </a:r>
          </a:p>
          <a:p>
            <a:pPr lvl="1"/>
            <a:r>
              <a:rPr lang="en-US" dirty="0" smtClean="0"/>
              <a:t>Run a search</a:t>
            </a:r>
          </a:p>
          <a:p>
            <a:pPr lvl="1"/>
            <a:r>
              <a:rPr lang="en-US" dirty="0" err="1" smtClean="0"/>
              <a:t>Checkin</a:t>
            </a:r>
            <a:r>
              <a:rPr lang="en-US" dirty="0" smtClean="0"/>
              <a:t>/checkout documents</a:t>
            </a:r>
          </a:p>
        </p:txBody>
      </p:sp>
    </p:spTree>
    <p:extLst>
      <p:ext uri="{BB962C8B-B14F-4D97-AF65-F5344CB8AC3E}">
        <p14:creationId xmlns:p14="http://schemas.microsoft.com/office/powerpoint/2010/main" val="25550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LFE Shortcuts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60" y="936010"/>
            <a:ext cx="8461368" cy="3650504"/>
          </a:xfrm>
        </p:spPr>
        <p:txBody>
          <a:bodyPr>
            <a:normAutofit/>
          </a:bodyPr>
          <a:lstStyle/>
          <a:p>
            <a:r>
              <a:rPr lang="en-US" dirty="0" smtClean="0"/>
              <a:t>Create by:</a:t>
            </a:r>
          </a:p>
          <a:p>
            <a:pPr lvl="1"/>
            <a:r>
              <a:rPr lang="en-US" dirty="0" smtClean="0"/>
              <a:t>Drag out of the client while holding CTRL-Shift</a:t>
            </a:r>
          </a:p>
          <a:p>
            <a:pPr lvl="1"/>
            <a:r>
              <a:rPr lang="en-US" dirty="0" smtClean="0"/>
              <a:t>Workflow E-mail activity</a:t>
            </a:r>
          </a:p>
          <a:p>
            <a:r>
              <a:rPr lang="en-US" dirty="0"/>
              <a:t>Simple XML Format:</a:t>
            </a:r>
          </a:p>
          <a:p>
            <a:endParaRPr lang="en-US" dirty="0" smtClean="0"/>
          </a:p>
        </p:txBody>
      </p:sp>
      <p:pic>
        <p:nvPicPr>
          <p:cNvPr id="1029" name="Picture 5" descr="C:\Users\rstrickland\Desktop\CD251\LFE\CD251 - Int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97" y="3322483"/>
            <a:ext cx="3315833" cy="10707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LFE Shortcuts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Configure Repository and Login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server</a:t>
            </a:r>
            <a:r>
              <a:rPr lang="en-US" dirty="0" smtClean="0"/>
              <a:t> element in case the repository hasn’t been used before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2051" name="Picture 3" descr="C:\Users\rstrickland\Desktop\CD251\LFE\CD251 - Sample Log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4" y="1512981"/>
            <a:ext cx="6626975" cy="15763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LFE Shortcuts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Open a document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Mode:</a:t>
            </a:r>
          </a:p>
          <a:p>
            <a:pPr lvl="1"/>
            <a:r>
              <a:rPr lang="en-US" dirty="0" smtClean="0"/>
              <a:t>0: Metadata Dialog</a:t>
            </a:r>
          </a:p>
          <a:p>
            <a:pPr lvl="1"/>
            <a:r>
              <a:rPr lang="en-US" dirty="0" smtClean="0"/>
              <a:t>1: Document Viewer</a:t>
            </a:r>
          </a:p>
          <a:p>
            <a:pPr lvl="1"/>
            <a:r>
              <a:rPr lang="en-US" dirty="0" smtClean="0"/>
              <a:t>2: Electronic File</a:t>
            </a:r>
          </a:p>
          <a:p>
            <a:pPr lvl="1"/>
            <a:r>
              <a:rPr lang="en-US" dirty="0" smtClean="0"/>
              <a:t>3: Electronic File (read-only)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makeroot</a:t>
            </a:r>
            <a:r>
              <a:rPr lang="en-US" dirty="0" smtClean="0"/>
              <a:t>=‘y’ to open folder as root of the folder tree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3075" name="Picture 3" descr="C:\Users\rstrickland\Desktop\CD251\LFE\CD251 - Open Docu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97" y="1426183"/>
            <a:ext cx="5992477" cy="14597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LFE Shortcuts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 search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" y="1954666"/>
            <a:ext cx="6341174" cy="1282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LFE Reference:</a:t>
            </a:r>
          </a:p>
          <a:p>
            <a:pPr marL="457200" lvl="1" indent="0">
              <a:buNone/>
            </a:pPr>
            <a:r>
              <a:rPr lang="en-US" sz="1600" dirty="0" smtClean="0">
                <a:hlinkClick r:id="rId3"/>
              </a:rPr>
              <a:t>http://www.laserfiche.com/support/webhelp/Laserfiche/9.0/en-US/UserGuide/Laserfiche_Client.htm#cshid=Appendix_E_Parameters.htm</a:t>
            </a:r>
            <a:endParaRPr lang="en-US" sz="1600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44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CAT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.NET library for controlling the Laserfiche Desktop Client</a:t>
            </a:r>
          </a:p>
          <a:p>
            <a:r>
              <a:rPr lang="en-US" dirty="0"/>
              <a:t>New to Laserfiche 9</a:t>
            </a:r>
          </a:p>
          <a:p>
            <a:pPr lvl="1"/>
            <a:r>
              <a:rPr lang="en-US" dirty="0"/>
              <a:t>Included with the 9.0 SDK</a:t>
            </a:r>
            <a:endParaRPr lang="en-US" b="1" dirty="0"/>
          </a:p>
          <a:p>
            <a:r>
              <a:rPr lang="en-US" dirty="0"/>
              <a:t>“</a:t>
            </a:r>
            <a:r>
              <a:rPr lang="en-US" dirty="0" err="1"/>
              <a:t>ImageEnable</a:t>
            </a:r>
            <a:r>
              <a:rPr lang="en-US" dirty="0" smtClean="0"/>
              <a:t>++”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CAT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Launching the </a:t>
            </a:r>
            <a:r>
              <a:rPr lang="en-US" dirty="0" smtClean="0"/>
              <a:t>Client</a:t>
            </a:r>
          </a:p>
          <a:p>
            <a:r>
              <a:rPr lang="en-US" dirty="0" smtClean="0"/>
              <a:t>Finding and using open instances of the Client</a:t>
            </a:r>
          </a:p>
          <a:p>
            <a:r>
              <a:rPr lang="en-US" dirty="0" smtClean="0"/>
              <a:t>Launching Scanning</a:t>
            </a:r>
            <a:endParaRPr lang="en-US" dirty="0"/>
          </a:p>
          <a:p>
            <a:r>
              <a:rPr lang="en-US" dirty="0"/>
              <a:t>Opening documents</a:t>
            </a:r>
          </a:p>
          <a:p>
            <a:r>
              <a:rPr lang="en-US" dirty="0" smtClean="0"/>
              <a:t>Running </a:t>
            </a:r>
            <a:r>
              <a:rPr lang="en-US" dirty="0"/>
              <a:t>searches</a:t>
            </a:r>
          </a:p>
          <a:p>
            <a:r>
              <a:rPr lang="en-US" dirty="0"/>
              <a:t>Adding custom buttons to the Client</a:t>
            </a:r>
          </a:p>
          <a:p>
            <a:r>
              <a:rPr lang="en-US" dirty="0" smtClean="0"/>
              <a:t>Retrieving </a:t>
            </a:r>
            <a:r>
              <a:rPr lang="en-US" dirty="0"/>
              <a:t>the Client’s </a:t>
            </a:r>
            <a:r>
              <a:rPr lang="en-US" dirty="0" smtClean="0"/>
              <a:t>connection</a:t>
            </a:r>
          </a:p>
          <a:p>
            <a:r>
              <a:rPr lang="en-US" dirty="0" smtClean="0"/>
              <a:t>Finding out what document is open or selected</a:t>
            </a:r>
          </a:p>
          <a:p>
            <a:r>
              <a:rPr lang="en-US" dirty="0" smtClean="0"/>
              <a:t>Silently printing/exporting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more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Layout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ClientManager</a:t>
            </a:r>
            <a:r>
              <a:rPr lang="en-US" sz="2400" dirty="0"/>
              <a:t>: Master class</a:t>
            </a:r>
          </a:p>
          <a:p>
            <a:r>
              <a:rPr lang="en-US" sz="2400" dirty="0" err="1"/>
              <a:t>ClientInstance</a:t>
            </a:r>
            <a:r>
              <a:rPr lang="en-US" sz="2400" dirty="0"/>
              <a:t>: Represents a single LF.exe</a:t>
            </a:r>
          </a:p>
          <a:p>
            <a:r>
              <a:rPr lang="en-US" sz="2400" dirty="0" err="1"/>
              <a:t>ClientWindow</a:t>
            </a:r>
            <a:r>
              <a:rPr lang="en-US" sz="2400" dirty="0"/>
              <a:t>: Represents a main window or doc viewer</a:t>
            </a:r>
          </a:p>
          <a:p>
            <a:pPr lvl="1"/>
            <a:r>
              <a:rPr lang="en-US" sz="2400" dirty="0" err="1"/>
              <a:t>MainWindow</a:t>
            </a:r>
            <a:endParaRPr lang="en-US" sz="2400" dirty="0"/>
          </a:p>
          <a:p>
            <a:pPr lvl="1"/>
            <a:r>
              <a:rPr lang="en-US" sz="2400" dirty="0" err="1"/>
              <a:t>DocViewer</a:t>
            </a:r>
            <a:endParaRPr lang="en-US" sz="2400" dirty="0"/>
          </a:p>
          <a:p>
            <a:r>
              <a:rPr lang="en-US" sz="2400" dirty="0" err="1"/>
              <a:t>RepositoryConnection</a:t>
            </a:r>
            <a:r>
              <a:rPr lang="en-US" sz="2400" dirty="0"/>
              <a:t>: A single Laserfiche connection</a:t>
            </a:r>
          </a:p>
          <a:p>
            <a:pPr lvl="1"/>
            <a:r>
              <a:rPr lang="en-US" sz="2400" dirty="0"/>
              <a:t>One </a:t>
            </a:r>
            <a:r>
              <a:rPr lang="en-US" sz="2400" dirty="0" err="1"/>
              <a:t>MainWindow</a:t>
            </a:r>
            <a:r>
              <a:rPr lang="en-US" sz="2400" dirty="0"/>
              <a:t> can have multiple </a:t>
            </a:r>
            <a:r>
              <a:rPr lang="en-US" sz="2400" dirty="0" err="1" smtClean="0"/>
              <a:t>RepositoryConnections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4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Sample Code?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9.0 SDK Documentation:</a:t>
            </a:r>
          </a:p>
          <a:p>
            <a:pPr lvl="1"/>
            <a:r>
              <a:rPr lang="en-US" sz="1600" dirty="0"/>
              <a:t>C:\Program Files\</a:t>
            </a:r>
            <a:r>
              <a:rPr lang="en-US" sz="1600" dirty="0" err="1"/>
              <a:t>Laserfiche</a:t>
            </a:r>
            <a:r>
              <a:rPr lang="en-US" sz="1600" dirty="0"/>
              <a:t>\SDK 9.0\Samples\</a:t>
            </a:r>
            <a:r>
              <a:rPr lang="en-US" sz="1600" dirty="0" err="1"/>
              <a:t>ClientAutomation</a:t>
            </a:r>
            <a:r>
              <a:rPr lang="en-US" sz="1600" dirty="0"/>
              <a:t> Samples.zip</a:t>
            </a:r>
            <a:endParaRPr lang="en-US" sz="1600" dirty="0" smtClean="0"/>
          </a:p>
          <a:p>
            <a:pPr lvl="2"/>
            <a:r>
              <a:rPr lang="en-US" sz="2100" dirty="0" err="1" smtClean="0"/>
              <a:t>MonitorConsole</a:t>
            </a:r>
            <a:r>
              <a:rPr lang="en-US" sz="2100" dirty="0" smtClean="0"/>
              <a:t>: Reports details about open instances of the Client.</a:t>
            </a:r>
          </a:p>
          <a:p>
            <a:pPr lvl="2"/>
            <a:r>
              <a:rPr lang="en-US" sz="2100" dirty="0" err="1" smtClean="0"/>
              <a:t>CustomButtonManager</a:t>
            </a:r>
            <a:r>
              <a:rPr lang="en-US" sz="2100" dirty="0" smtClean="0"/>
              <a:t>: Adds custom toolbar with various buttons that use CAT.</a:t>
            </a:r>
          </a:p>
          <a:p>
            <a:pPr lvl="2"/>
            <a:r>
              <a:rPr lang="en-US" sz="2100" dirty="0" err="1" smtClean="0"/>
              <a:t>ScanningLauncher</a:t>
            </a:r>
            <a:r>
              <a:rPr lang="en-US" sz="2100" dirty="0" smtClean="0"/>
              <a:t>: Shows how to use CAT to launch scanning.</a:t>
            </a:r>
          </a:p>
          <a:p>
            <a:pPr lvl="1"/>
            <a:endParaRPr lang="en-US" b="1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Built-In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with CAT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8602738" cy="37164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 references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800" dirty="0" smtClean="0"/>
              <a:t>Import libraries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800" dirty="0" smtClean="0"/>
              <a:t>Create the </a:t>
            </a:r>
            <a:r>
              <a:rPr lang="en-US" sz="2800" dirty="0" err="1" smtClean="0"/>
              <a:t>ClientManager</a:t>
            </a:r>
            <a:endParaRPr lang="en-US" sz="2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1" y="3861893"/>
            <a:ext cx="4398407" cy="42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1" y="1504175"/>
            <a:ext cx="2358182" cy="671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1" y="2786448"/>
            <a:ext cx="3231072" cy="419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 Management System integrated with the Laserfiche Client</a:t>
            </a:r>
          </a:p>
        </p:txBody>
      </p:sp>
    </p:spTree>
    <p:extLst>
      <p:ext uri="{BB962C8B-B14F-4D97-AF65-F5344CB8AC3E}">
        <p14:creationId xmlns:p14="http://schemas.microsoft.com/office/powerpoint/2010/main" val="39420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and Searching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svn\zzMisc\Code Library\Conference2014\CD251\CATSearch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0" y="936010"/>
            <a:ext cx="848836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Documents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svn\zzMisc\Code Library\Conference2014\CD251\opendocu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0" y="936010"/>
            <a:ext cx="8539340" cy="351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Toolbar Buttons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/>
          <a:p>
            <a:r>
              <a:rPr lang="en-US" dirty="0" smtClean="0"/>
              <a:t>Command line tokens tell your application about how/where it was launched.</a:t>
            </a:r>
          </a:p>
          <a:p>
            <a:pPr lvl="1"/>
            <a:r>
              <a:rPr lang="en-US" sz="2000" dirty="0" smtClean="0"/>
              <a:t>Process ID</a:t>
            </a:r>
          </a:p>
          <a:p>
            <a:pPr lvl="1"/>
            <a:r>
              <a:rPr lang="en-US" sz="2000" dirty="0" smtClean="0"/>
              <a:t>Window handle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atabase name</a:t>
            </a:r>
          </a:p>
          <a:p>
            <a:pPr lvl="1"/>
            <a:r>
              <a:rPr lang="en-US" sz="2000" dirty="0" smtClean="0"/>
              <a:t>Selected entries/pages</a:t>
            </a:r>
          </a:p>
          <a:p>
            <a:pPr lvl="1"/>
            <a:r>
              <a:rPr lang="en-US" sz="2000" dirty="0" smtClean="0"/>
              <a:t>Document ID</a:t>
            </a:r>
          </a:p>
          <a:p>
            <a:pPr lvl="1"/>
            <a:r>
              <a:rPr lang="en-US" sz="2000" dirty="0" smtClean="0"/>
              <a:t>… plus more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52" y="2177512"/>
            <a:ext cx="4187607" cy="24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6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Toolbar Buttons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/>
          <a:p>
            <a:r>
              <a:rPr lang="en-US" dirty="0" smtClean="0"/>
              <a:t>See the sample code for this class.</a:t>
            </a:r>
          </a:p>
          <a:p>
            <a:r>
              <a:rPr lang="en-US" dirty="0" smtClean="0"/>
              <a:t>See the </a:t>
            </a:r>
            <a:r>
              <a:rPr lang="en-US" dirty="0" err="1" smtClean="0"/>
              <a:t>CustomButtonManager</a:t>
            </a:r>
            <a:r>
              <a:rPr lang="en-US" dirty="0" smtClean="0"/>
              <a:t> sample project for advanced uses.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016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Client Connection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svn\zzMisc\Code Library\Conference2014\CD251\seralizedconne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0" y="936010"/>
            <a:ext cx="8381029" cy="34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Scanning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ClientManager.LaunchScanning</a:t>
            </a:r>
            <a:endParaRPr lang="en-US" dirty="0" smtClean="0"/>
          </a:p>
          <a:p>
            <a:pPr lvl="1"/>
            <a:r>
              <a:rPr lang="en-US" dirty="0" smtClean="0"/>
              <a:t>Launches scanning without launching client</a:t>
            </a:r>
          </a:p>
          <a:p>
            <a:r>
              <a:rPr lang="en-US" dirty="0" err="1" smtClean="0"/>
              <a:t>ClientWindow.LaunchScanningFromClient</a:t>
            </a:r>
            <a:endParaRPr lang="en-US" dirty="0" smtClean="0"/>
          </a:p>
          <a:p>
            <a:pPr lvl="1"/>
            <a:r>
              <a:rPr lang="en-US" dirty="0" smtClean="0"/>
              <a:t>Launches scanning within client</a:t>
            </a:r>
          </a:p>
          <a:p>
            <a:r>
              <a:rPr lang="en-US" dirty="0" err="1" smtClean="0"/>
              <a:t>ScanOptions.CloseAfterStoring</a:t>
            </a:r>
            <a:endParaRPr lang="en-US" dirty="0" smtClean="0"/>
          </a:p>
          <a:p>
            <a:pPr lvl="1"/>
            <a:r>
              <a:rPr lang="en-US" dirty="0" smtClean="0"/>
              <a:t>Close Scanning when the user stores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Ken’s Customizing Web Stuff Classes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Topics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Advanced</a:t>
            </a:r>
          </a:p>
          <a:p>
            <a:pPr marL="0" indent="0">
              <a:buNone/>
            </a:pPr>
            <a:r>
              <a:rPr lang="en-US" dirty="0" smtClean="0"/>
              <a:t>Help Files</a:t>
            </a:r>
          </a:p>
          <a:p>
            <a:pPr marL="0" indent="0">
              <a:buNone/>
            </a:pPr>
            <a:r>
              <a:rPr lang="en-US" dirty="0" smtClean="0"/>
              <a:t>Whitepapers</a:t>
            </a:r>
          </a:p>
          <a:p>
            <a:pPr marL="0" indent="0">
              <a:buNone/>
            </a:pPr>
            <a:r>
              <a:rPr lang="en-US" dirty="0" smtClean="0"/>
              <a:t>Capture &amp; Classification with the SDK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Built-In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configure</a:t>
            </a:r>
          </a:p>
          <a:p>
            <a:r>
              <a:rPr lang="en-US" dirty="0" smtClean="0"/>
              <a:t>Free (mostly)</a:t>
            </a:r>
          </a:p>
          <a:p>
            <a:r>
              <a:rPr lang="en-US" dirty="0" smtClean="0"/>
              <a:t>Powerful</a:t>
            </a:r>
          </a:p>
        </p:txBody>
      </p:sp>
    </p:spTree>
    <p:extLst>
      <p:ext uri="{BB962C8B-B14F-4D97-AF65-F5344CB8AC3E}">
        <p14:creationId xmlns:p14="http://schemas.microsoft.com/office/powerpoint/2010/main" val="163957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Fields</a:t>
            </a:r>
          </a:p>
          <a:p>
            <a:r>
              <a:rPr lang="en-US" dirty="0" smtClean="0"/>
              <a:t>Workflow</a:t>
            </a:r>
          </a:p>
          <a:p>
            <a:r>
              <a:rPr lang="en-US" dirty="0" smtClean="0"/>
              <a:t>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 information from a database</a:t>
            </a:r>
          </a:p>
          <a:p>
            <a:r>
              <a:rPr lang="en-US" dirty="0" smtClean="0"/>
              <a:t>Verify captured data against a database</a:t>
            </a:r>
          </a:p>
          <a:p>
            <a:r>
              <a:rPr lang="en-US" dirty="0" smtClean="0"/>
              <a:t>Most useful at point of capture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652" y="2593290"/>
            <a:ext cx="3684760" cy="2155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610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 information from a database</a:t>
            </a:r>
          </a:p>
          <a:p>
            <a:r>
              <a:rPr lang="en-US" dirty="0" smtClean="0"/>
              <a:t>Verify captured data against a database</a:t>
            </a:r>
          </a:p>
          <a:p>
            <a:r>
              <a:rPr lang="en-US" dirty="0" smtClean="0"/>
              <a:t>Update data in a database</a:t>
            </a:r>
          </a:p>
          <a:p>
            <a:r>
              <a:rPr lang="en-US" dirty="0" smtClean="0"/>
              <a:t>Insert new data in a database</a:t>
            </a:r>
          </a:p>
          <a:p>
            <a:r>
              <a:rPr lang="en-US" dirty="0" smtClean="0"/>
              <a:t>Useful at any point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886" y="3358836"/>
            <a:ext cx="3091870" cy="1288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478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ower2013_Template">
  <a:themeElements>
    <a:clrScheme name="Custom 2">
      <a:dk1>
        <a:sysClr val="windowText" lastClr="000000"/>
      </a:dk1>
      <a:lt1>
        <a:sysClr val="window" lastClr="FFFFFF"/>
      </a:lt1>
      <a:dk2>
        <a:srgbClr val="00355F"/>
      </a:dk2>
      <a:lt2>
        <a:srgbClr val="C2DBE8"/>
      </a:lt2>
      <a:accent1>
        <a:srgbClr val="D15B05"/>
      </a:accent1>
      <a:accent2>
        <a:srgbClr val="0065A4"/>
      </a:accent2>
      <a:accent3>
        <a:srgbClr val="0095D3"/>
      </a:accent3>
      <a:accent4>
        <a:srgbClr val="007DB1"/>
      </a:accent4>
      <a:accent5>
        <a:srgbClr val="00B6DD"/>
      </a:accent5>
      <a:accent6>
        <a:srgbClr val="7EB0C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power14 Template-Pieter.potx" id="{D15144FC-093F-4859-A8FB-CA8554233769}" vid="{3E080D63-28A2-48E6-B2C7-F2A8A14418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Empower14 Template</Template>
  <TotalTime>1449</TotalTime>
  <Words>1189</Words>
  <Application>Microsoft Office PowerPoint</Application>
  <PresentationFormat>On-screen Show (16:9)</PresentationFormat>
  <Paragraphs>349</Paragraphs>
  <Slides>59</Slides>
  <Notes>37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Courier New</vt:lpstr>
      <vt:lpstr>Lucida Grande</vt:lpstr>
      <vt:lpstr>Wingdings</vt:lpstr>
      <vt:lpstr>Empower2013_Template</vt:lpstr>
      <vt:lpstr>Using the Laserfiche UI in Your Integration</vt:lpstr>
      <vt:lpstr>Objectives</vt:lpstr>
      <vt:lpstr>Why Use the Laserfiche UI?</vt:lpstr>
      <vt:lpstr>Benefits of the Laserfiche UI</vt:lpstr>
      <vt:lpstr>Built-In Tools</vt:lpstr>
      <vt:lpstr>Built-In Tools</vt:lpstr>
      <vt:lpstr>Database Integration</vt:lpstr>
      <vt:lpstr>Quick Fields</vt:lpstr>
      <vt:lpstr>Workflow</vt:lpstr>
      <vt:lpstr>Forms</vt:lpstr>
      <vt:lpstr>Other Options</vt:lpstr>
      <vt:lpstr>Advanced Options</vt:lpstr>
      <vt:lpstr>Resources</vt:lpstr>
      <vt:lpstr>Integration Marketplace</vt:lpstr>
      <vt:lpstr>Integration Marketplace</vt:lpstr>
      <vt:lpstr>Integration Marketplace</vt:lpstr>
      <vt:lpstr>Sample Integrations</vt:lpstr>
      <vt:lpstr>Resources</vt:lpstr>
      <vt:lpstr>Web vs. Desktop Integrations</vt:lpstr>
      <vt:lpstr>Defining Terms</vt:lpstr>
      <vt:lpstr>Web Integrations</vt:lpstr>
      <vt:lpstr>Desktop Integrations</vt:lpstr>
      <vt:lpstr>Web Integrations</vt:lpstr>
      <vt:lpstr>Web Access vs. WebLink</vt:lpstr>
      <vt:lpstr>Features</vt:lpstr>
      <vt:lpstr>The Possibilities</vt:lpstr>
      <vt:lpstr>The Basic Idea</vt:lpstr>
      <vt:lpstr>Necessary Supplies</vt:lpstr>
      <vt:lpstr>Web Access - Documents</vt:lpstr>
      <vt:lpstr>Web Access - Searching</vt:lpstr>
      <vt:lpstr>Web Scanning</vt:lpstr>
      <vt:lpstr>WebLink - Documents</vt:lpstr>
      <vt:lpstr>WebLink - Searching</vt:lpstr>
      <vt:lpstr>Desktop Integrations</vt:lpstr>
      <vt:lpstr>Client Command Line</vt:lpstr>
      <vt:lpstr>Client Command Line</vt:lpstr>
      <vt:lpstr>Client Command Line</vt:lpstr>
      <vt:lpstr>Client Command Line</vt:lpstr>
      <vt:lpstr>Client Command Line</vt:lpstr>
      <vt:lpstr>LFE Shortcuts</vt:lpstr>
      <vt:lpstr>LFE Shortcuts</vt:lpstr>
      <vt:lpstr>LFE Shortcuts</vt:lpstr>
      <vt:lpstr>LFE Shortcuts</vt:lpstr>
      <vt:lpstr>LFE Shortcuts</vt:lpstr>
      <vt:lpstr>LFE</vt:lpstr>
      <vt:lpstr>Introduction to CAT</vt:lpstr>
      <vt:lpstr>Uses for CAT</vt:lpstr>
      <vt:lpstr>Class Layout</vt:lpstr>
      <vt:lpstr>Want Sample Code?</vt:lpstr>
      <vt:lpstr>Programming with CAT</vt:lpstr>
      <vt:lpstr>Demonstration</vt:lpstr>
      <vt:lpstr>Launching and Searching</vt:lpstr>
      <vt:lpstr>Opening Documents</vt:lpstr>
      <vt:lpstr>Custom Toolbar Buttons</vt:lpstr>
      <vt:lpstr>Adding Toolbar Buttons</vt:lpstr>
      <vt:lpstr>Using the Client Connection</vt:lpstr>
      <vt:lpstr>Launching Scanning</vt:lpstr>
      <vt:lpstr>Resources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Hickinbotham</dc:creator>
  <cp:lastModifiedBy>Zachary Buck</cp:lastModifiedBy>
  <cp:revision>90</cp:revision>
  <cp:lastPrinted>2014-01-13T20:24:08Z</cp:lastPrinted>
  <dcterms:created xsi:type="dcterms:W3CDTF">2013-11-12T22:21:49Z</dcterms:created>
  <dcterms:modified xsi:type="dcterms:W3CDTF">2014-06-26T11:51:51Z</dcterms:modified>
</cp:coreProperties>
</file>