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56"/>
  </p:notesMasterIdLst>
  <p:handoutMasterIdLst>
    <p:handoutMasterId r:id="rId57"/>
  </p:handoutMasterIdLst>
  <p:sldIdLst>
    <p:sldId id="323" r:id="rId2"/>
    <p:sldId id="266" r:id="rId3"/>
    <p:sldId id="355" r:id="rId4"/>
    <p:sldId id="386" r:id="rId5"/>
    <p:sldId id="358" r:id="rId6"/>
    <p:sldId id="413" r:id="rId7"/>
    <p:sldId id="414" r:id="rId8"/>
    <p:sldId id="365" r:id="rId9"/>
    <p:sldId id="366" r:id="rId10"/>
    <p:sldId id="368" r:id="rId11"/>
    <p:sldId id="381" r:id="rId12"/>
    <p:sldId id="432" r:id="rId13"/>
    <p:sldId id="349" r:id="rId14"/>
    <p:sldId id="402" r:id="rId15"/>
    <p:sldId id="410" r:id="rId16"/>
    <p:sldId id="382" r:id="rId17"/>
    <p:sldId id="387" r:id="rId18"/>
    <p:sldId id="375" r:id="rId19"/>
    <p:sldId id="383" r:id="rId20"/>
    <p:sldId id="403" r:id="rId21"/>
    <p:sldId id="404" r:id="rId22"/>
    <p:sldId id="377" r:id="rId23"/>
    <p:sldId id="399" r:id="rId24"/>
    <p:sldId id="430" r:id="rId25"/>
    <p:sldId id="411" r:id="rId26"/>
    <p:sldId id="412" r:id="rId27"/>
    <p:sldId id="417" r:id="rId28"/>
    <p:sldId id="419" r:id="rId29"/>
    <p:sldId id="420" r:id="rId30"/>
    <p:sldId id="421" r:id="rId31"/>
    <p:sldId id="422" r:id="rId32"/>
    <p:sldId id="423" r:id="rId33"/>
    <p:sldId id="424" r:id="rId34"/>
    <p:sldId id="426" r:id="rId35"/>
    <p:sldId id="425" r:id="rId36"/>
    <p:sldId id="431" r:id="rId37"/>
    <p:sldId id="384" r:id="rId38"/>
    <p:sldId id="427" r:id="rId39"/>
    <p:sldId id="429" r:id="rId40"/>
    <p:sldId id="416" r:id="rId41"/>
    <p:sldId id="391" r:id="rId42"/>
    <p:sldId id="388" r:id="rId43"/>
    <p:sldId id="389" r:id="rId44"/>
    <p:sldId id="390" r:id="rId45"/>
    <p:sldId id="392" r:id="rId46"/>
    <p:sldId id="393" r:id="rId47"/>
    <p:sldId id="394" r:id="rId48"/>
    <p:sldId id="406" r:id="rId49"/>
    <p:sldId id="396" r:id="rId50"/>
    <p:sldId id="395" r:id="rId51"/>
    <p:sldId id="397" r:id="rId52"/>
    <p:sldId id="380" r:id="rId53"/>
    <p:sldId id="293" r:id="rId54"/>
    <p:sldId id="433" r:id="rId55"/>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p15:clr>
            <a:srgbClr val="A4A3A4"/>
          </p15:clr>
        </p15:guide>
        <p15:guide id="2" pos="2874">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6600"/>
    <a:srgbClr val="FC5F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8151" autoAdjust="0"/>
  </p:normalViewPr>
  <p:slideViewPr>
    <p:cSldViewPr snapToGrid="0" snapToObjects="1" showGuides="1">
      <p:cViewPr varScale="1">
        <p:scale>
          <a:sx n="96" d="100"/>
          <a:sy n="96" d="100"/>
        </p:scale>
        <p:origin x="1224" y="84"/>
      </p:cViewPr>
      <p:guideLst>
        <p:guide orient="horz" pos="1644"/>
        <p:guide pos="2874"/>
      </p:guideLst>
    </p:cSldViewPr>
  </p:slideViewPr>
  <p:outlineViewPr>
    <p:cViewPr>
      <p:scale>
        <a:sx n="33" d="100"/>
        <a:sy n="33" d="100"/>
      </p:scale>
      <p:origin x="0" y="-10800"/>
    </p:cViewPr>
  </p:outlineViewPr>
  <p:notesTextViewPr>
    <p:cViewPr>
      <p:scale>
        <a:sx n="100" d="100"/>
        <a:sy n="100" d="100"/>
      </p:scale>
      <p:origin x="0" y="0"/>
    </p:cViewPr>
  </p:notesTextViewPr>
  <p:notesViewPr>
    <p:cSldViewPr snapToGrid="0" snapToObjects="1" showGuides="1">
      <p:cViewPr varScale="1">
        <p:scale>
          <a:sx n="165" d="100"/>
          <a:sy n="165" d="100"/>
        </p:scale>
        <p:origin x="-3440"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FFDFCE5-EAB4-6C4A-98CA-816B5F5A4086}" type="datetimeFigureOut">
              <a:rPr lang="en-US" smtClean="0"/>
              <a:t>6/26/2014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1F0B00A-4E44-D344-BCE7-E9F18610BF62}" type="slidenum">
              <a:rPr lang="en-US" smtClean="0"/>
              <a:t>‹#›</a:t>
            </a:fld>
            <a:endParaRPr lang="en-US"/>
          </a:p>
        </p:txBody>
      </p:sp>
    </p:spTree>
    <p:extLst>
      <p:ext uri="{BB962C8B-B14F-4D97-AF65-F5344CB8AC3E}">
        <p14:creationId xmlns:p14="http://schemas.microsoft.com/office/powerpoint/2010/main" val="364179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750EA12-4C35-AA4A-BA9A-675775B63B20}" type="datetimeFigureOut">
              <a:rPr lang="en-US" smtClean="0"/>
              <a:t>6/26/2014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CB5C6BC-54A8-E646-8881-0FF071EE150A}" type="slidenum">
              <a:rPr lang="en-US" smtClean="0"/>
              <a:t>‹#›</a:t>
            </a:fld>
            <a:endParaRPr lang="en-US"/>
          </a:p>
        </p:txBody>
      </p:sp>
    </p:spTree>
    <p:extLst>
      <p:ext uri="{BB962C8B-B14F-4D97-AF65-F5344CB8AC3E}">
        <p14:creationId xmlns:p14="http://schemas.microsoft.com/office/powerpoint/2010/main" val="3791176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class, we’re going to give you an overview of what the Laserfiche SDK is, what it is made of, what you can do with it, and walk through some examples to illustrate some best practices when creating SDK applications. </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a:t>
            </a:fld>
            <a:endParaRPr lang="en-US"/>
          </a:p>
        </p:txBody>
      </p:sp>
    </p:spTree>
    <p:extLst>
      <p:ext uri="{BB962C8B-B14F-4D97-AF65-F5344CB8AC3E}">
        <p14:creationId xmlns:p14="http://schemas.microsoft.com/office/powerpoint/2010/main" val="224230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that example we specified an entry ID and the program returned the entry’s name and field values. Pretty simple, right?</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13</a:t>
            </a:fld>
            <a:endParaRPr lang="en-US"/>
          </a:p>
        </p:txBody>
      </p:sp>
    </p:spTree>
    <p:extLst>
      <p:ext uri="{BB962C8B-B14F-4D97-AF65-F5344CB8AC3E}">
        <p14:creationId xmlns:p14="http://schemas.microsoft.com/office/powerpoint/2010/main" val="8164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though it is a very simple program, there’s a bit more than that going on in the code. First, the code logged in to the correct repository. Then, it found the entry we specified using the entry ID. Once it found the entry it returned its name and field information and when it was all done, it released the connection to the repository.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B5C6BC-54A8-E646-8881-0FF071EE150A}" type="slidenum">
              <a:rPr lang="en-US" smtClean="0"/>
              <a:t>14</a:t>
            </a:fld>
            <a:endParaRPr lang="en-US"/>
          </a:p>
        </p:txBody>
      </p:sp>
    </p:spTree>
    <p:extLst>
      <p:ext uri="{BB962C8B-B14F-4D97-AF65-F5344CB8AC3E}">
        <p14:creationId xmlns:p14="http://schemas.microsoft.com/office/powerpoint/2010/main" val="8164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all of the code for the application. It’s a very simple program, but it’s easy to see that it is very concise and what it does is pretty self-explanatory from the class and method names. </a:t>
            </a:r>
          </a:p>
          <a:p>
            <a:r>
              <a:rPr lang="en-US" sz="1200" kern="1200" dirty="0" smtClean="0">
                <a:solidFill>
                  <a:schemeClr val="tx1"/>
                </a:solidFill>
                <a:effectLst/>
                <a:latin typeface="+mn-lt"/>
                <a:ea typeface="+mn-ea"/>
                <a:cs typeface="+mn-cs"/>
              </a:rPr>
              <a:t>Now we’re going to talk through some of the tasks you’ll all have to do as you write SDK applications using this code as an example.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15</a:t>
            </a:fld>
            <a:endParaRPr lang="en-US"/>
          </a:p>
        </p:txBody>
      </p:sp>
    </p:spTree>
    <p:extLst>
      <p:ext uri="{BB962C8B-B14F-4D97-AF65-F5344CB8AC3E}">
        <p14:creationId xmlns:p14="http://schemas.microsoft.com/office/powerpoint/2010/main" val="1414008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create SDK applications, you’ll find yourself doing these common tasks repeatedly. You’ll create a connection the repository, lock documents, perform a task, save the changes to the document, release the lock when you finish with the document and release the connection when you finish working with the repository. In the next few slides we’re going to go over each of these tasks and show you how to do them.</a:t>
            </a:r>
          </a:p>
          <a:p>
            <a:endParaRPr lang="en-US" baseline="0" dirty="0" smtClean="0"/>
          </a:p>
        </p:txBody>
      </p:sp>
      <p:sp>
        <p:nvSpPr>
          <p:cNvPr id="4" name="Slide Number Placeholder 3"/>
          <p:cNvSpPr>
            <a:spLocks noGrp="1"/>
          </p:cNvSpPr>
          <p:nvPr>
            <p:ph type="sldNum" sz="quarter" idx="10"/>
          </p:nvPr>
        </p:nvSpPr>
        <p:spPr/>
        <p:txBody>
          <a:bodyPr/>
          <a:lstStyle/>
          <a:p>
            <a:fld id="{ACB5C6BC-54A8-E646-8881-0FF071EE150A}" type="slidenum">
              <a:rPr lang="en-US" smtClean="0"/>
              <a:t>17</a:t>
            </a:fld>
            <a:endParaRPr lang="en-US"/>
          </a:p>
        </p:txBody>
      </p:sp>
    </p:spTree>
    <p:extLst>
      <p:ext uri="{BB962C8B-B14F-4D97-AF65-F5344CB8AC3E}">
        <p14:creationId xmlns:p14="http://schemas.microsoft.com/office/powerpoint/2010/main" val="335914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log in to the repository, you’ll create a session object with arguments for the login credentials and repository. You’ll use this object a lot. You can pass this object around, so there’s no need to log in and out every time you want to do something. </a:t>
            </a:r>
          </a:p>
          <a:p>
            <a:r>
              <a:rPr lang="en-US" sz="1200" kern="1200" dirty="0" smtClean="0">
                <a:solidFill>
                  <a:schemeClr val="tx1"/>
                </a:solidFill>
                <a:effectLst/>
                <a:latin typeface="+mn-lt"/>
                <a:ea typeface="+mn-ea"/>
                <a:cs typeface="+mn-cs"/>
              </a:rPr>
              <a:t>As you might expect, you can use windows or Laserfiche authentication, and can use SSL. Let’s take a look at the code.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18</a:t>
            </a:fld>
            <a:endParaRPr lang="en-US"/>
          </a:p>
        </p:txBody>
      </p:sp>
    </p:spTree>
    <p:extLst>
      <p:ext uri="{BB962C8B-B14F-4D97-AF65-F5344CB8AC3E}">
        <p14:creationId xmlns:p14="http://schemas.microsoft.com/office/powerpoint/2010/main" val="259400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two things going on here. First, we’re creating a Repository Registration object that contains the server and repository we’re going to connect to. Next, we’re creating a Session object called </a:t>
            </a:r>
            <a:r>
              <a:rPr lang="en-US" sz="1200" kern="1200" dirty="0" err="1" smtClean="0">
                <a:solidFill>
                  <a:schemeClr val="tx1"/>
                </a:solidFill>
                <a:effectLst/>
                <a:latin typeface="+mn-lt"/>
                <a:ea typeface="+mn-ea"/>
                <a:cs typeface="+mn-cs"/>
              </a:rPr>
              <a:t>mySess</a:t>
            </a:r>
            <a:r>
              <a:rPr lang="en-US" sz="1200" kern="1200" dirty="0" smtClean="0">
                <a:solidFill>
                  <a:schemeClr val="tx1"/>
                </a:solidFill>
                <a:effectLst/>
                <a:latin typeface="+mn-lt"/>
                <a:ea typeface="+mn-ea"/>
                <a:cs typeface="+mn-cs"/>
              </a:rPr>
              <a:t> and using the login method to login with Laserfiche credentials to the repository specified by our repository registration object.</a:t>
            </a:r>
          </a:p>
          <a:p>
            <a:r>
              <a:rPr lang="en-US" sz="1200" kern="1200" dirty="0" smtClean="0">
                <a:solidFill>
                  <a:schemeClr val="tx1"/>
                </a:solidFill>
                <a:effectLst/>
                <a:latin typeface="+mn-lt"/>
                <a:ea typeface="+mn-ea"/>
                <a:cs typeface="+mn-cs"/>
              </a:rPr>
              <a:t>The login method is overloaded, so it takes a variety of arguments depending on what you’re trying to do. For example, to use windows authentication, you would not specify login information.</a:t>
            </a:r>
          </a:p>
          <a:p>
            <a:r>
              <a:rPr lang="en-US" sz="1200" kern="1200" dirty="0" smtClean="0">
                <a:solidFill>
                  <a:schemeClr val="tx1"/>
                </a:solidFill>
                <a:effectLst/>
                <a:latin typeface="+mn-lt"/>
                <a:ea typeface="+mn-ea"/>
                <a:cs typeface="+mn-cs"/>
              </a:rPr>
              <a:t>It’s important to note that the user you’re logging into the repository with is a user, so security and licensing considerations still apply here. You should make sure that the user you’re logging in with has the appropriate security and license necessary to do what you’re trying to do.</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19</a:t>
            </a:fld>
            <a:endParaRPr lang="en-US"/>
          </a:p>
        </p:txBody>
      </p:sp>
    </p:spTree>
    <p:extLst>
      <p:ext uri="{BB962C8B-B14F-4D97-AF65-F5344CB8AC3E}">
        <p14:creationId xmlns:p14="http://schemas.microsoft.com/office/powerpoint/2010/main" val="2666943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you’ve established a session with the server, you’re ready to start doing the real work of your application, whatever that may be. For this example, we’re working with an entry but keep in mind that you could also work with users, metadata and a lot more.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20</a:t>
            </a:fld>
            <a:endParaRPr lang="en-US"/>
          </a:p>
        </p:txBody>
      </p:sp>
    </p:spTree>
    <p:extLst>
      <p:ext uri="{BB962C8B-B14F-4D97-AF65-F5344CB8AC3E}">
        <p14:creationId xmlns:p14="http://schemas.microsoft.com/office/powerpoint/2010/main" val="154848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demo application used an entry ID to return an entry’s name and its field information. To work with an entry, you’ll use the Entry static class to create an </a:t>
            </a:r>
            <a:r>
              <a:rPr lang="en-US" sz="1200" kern="1200" dirty="0" err="1" smtClean="0">
                <a:solidFill>
                  <a:schemeClr val="tx1"/>
                </a:solidFill>
                <a:effectLst/>
                <a:latin typeface="+mn-lt"/>
                <a:ea typeface="+mn-ea"/>
                <a:cs typeface="+mn-cs"/>
              </a:rPr>
              <a:t>EntryInfo</a:t>
            </a:r>
            <a:r>
              <a:rPr lang="en-US" sz="1200" kern="1200" dirty="0" smtClean="0">
                <a:solidFill>
                  <a:schemeClr val="tx1"/>
                </a:solidFill>
                <a:effectLst/>
                <a:latin typeface="+mn-lt"/>
                <a:ea typeface="+mn-ea"/>
                <a:cs typeface="+mn-cs"/>
              </a:rPr>
              <a:t> object. An entry info object corresponds to a specific entry in the repository. The same principle applies to other things, like documents, templates, and fields. When you work with these things, you’ll create an info object from a static class. </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21</a:t>
            </a:fld>
            <a:endParaRPr lang="en-US"/>
          </a:p>
        </p:txBody>
      </p:sp>
    </p:spTree>
    <p:extLst>
      <p:ext uri="{BB962C8B-B14F-4D97-AF65-F5344CB8AC3E}">
        <p14:creationId xmlns:p14="http://schemas.microsoft.com/office/powerpoint/2010/main" val="9332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can see, we’re creating an Entry Info Object called </a:t>
            </a:r>
            <a:r>
              <a:rPr lang="en-US" sz="1200" kern="1200" dirty="0" err="1" smtClean="0">
                <a:solidFill>
                  <a:schemeClr val="tx1"/>
                </a:solidFill>
                <a:effectLst/>
                <a:latin typeface="+mn-lt"/>
                <a:ea typeface="+mn-ea"/>
                <a:cs typeface="+mn-cs"/>
              </a:rPr>
              <a:t>myEntry</a:t>
            </a:r>
            <a:r>
              <a:rPr lang="en-US" sz="1200" kern="1200" dirty="0" smtClean="0">
                <a:solidFill>
                  <a:schemeClr val="tx1"/>
                </a:solidFill>
                <a:effectLst/>
                <a:latin typeface="+mn-lt"/>
                <a:ea typeface="+mn-ea"/>
                <a:cs typeface="+mn-cs"/>
              </a:rPr>
              <a:t> using the Entry static class. Notice that we’re passing the ID we captured from the user and the session we created into the .</a:t>
            </a:r>
            <a:r>
              <a:rPr lang="en-US" sz="1200" kern="1200" dirty="0" err="1" smtClean="0">
                <a:solidFill>
                  <a:schemeClr val="tx1"/>
                </a:solidFill>
                <a:effectLst/>
                <a:latin typeface="+mn-lt"/>
                <a:ea typeface="+mn-ea"/>
                <a:cs typeface="+mn-cs"/>
              </a:rPr>
              <a:t>GetEntryInfo</a:t>
            </a:r>
            <a:r>
              <a:rPr lang="en-US" sz="1200" kern="1200" dirty="0" smtClean="0">
                <a:solidFill>
                  <a:schemeClr val="tx1"/>
                </a:solidFill>
                <a:effectLst/>
                <a:latin typeface="+mn-lt"/>
                <a:ea typeface="+mn-ea"/>
                <a:cs typeface="+mn-cs"/>
              </a:rPr>
              <a:t> method to create this object. </a:t>
            </a:r>
          </a:p>
          <a:p>
            <a:r>
              <a:rPr lang="en-US" sz="1200" kern="1200" dirty="0" smtClean="0">
                <a:solidFill>
                  <a:schemeClr val="tx1"/>
                </a:solidFill>
                <a:effectLst/>
                <a:latin typeface="+mn-lt"/>
                <a:ea typeface="+mn-ea"/>
                <a:cs typeface="+mn-cs"/>
              </a:rPr>
              <a:t>Once we have the </a:t>
            </a:r>
            <a:r>
              <a:rPr lang="en-US" sz="1200" kern="1200" dirty="0" err="1" smtClean="0">
                <a:solidFill>
                  <a:schemeClr val="tx1"/>
                </a:solidFill>
                <a:effectLst/>
                <a:latin typeface="+mn-lt"/>
                <a:ea typeface="+mn-ea"/>
                <a:cs typeface="+mn-cs"/>
              </a:rPr>
              <a:t>entryinfo</a:t>
            </a:r>
            <a:r>
              <a:rPr lang="en-US" sz="1200" kern="1200" dirty="0" smtClean="0">
                <a:solidFill>
                  <a:schemeClr val="tx1"/>
                </a:solidFill>
                <a:effectLst/>
                <a:latin typeface="+mn-lt"/>
                <a:ea typeface="+mn-ea"/>
                <a:cs typeface="+mn-cs"/>
              </a:rPr>
              <a:t> object, we write its name to the console using object’s the Name property.</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22</a:t>
            </a:fld>
            <a:endParaRPr lang="en-US"/>
          </a:p>
        </p:txBody>
      </p:sp>
    </p:spTree>
    <p:extLst>
      <p:ext uri="{BB962C8B-B14F-4D97-AF65-F5344CB8AC3E}">
        <p14:creationId xmlns:p14="http://schemas.microsoft.com/office/powerpoint/2010/main" val="1704248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mentioned earlier, you can do a lot more than just work with entries. There are many classes available, and you should use the ones that make it easiest to do what you’re trying to do.</a:t>
            </a:r>
          </a:p>
          <a:p>
            <a:r>
              <a:rPr lang="en-US" sz="1200" kern="1200" dirty="0" smtClean="0">
                <a:solidFill>
                  <a:schemeClr val="tx1"/>
                </a:solidFill>
                <a:effectLst/>
                <a:latin typeface="+mn-lt"/>
                <a:ea typeface="+mn-ea"/>
                <a:cs typeface="+mn-cs"/>
              </a:rPr>
              <a:t>For example, in order to get the field values for this entry, I’m creating a Field Value Collection object called </a:t>
            </a:r>
            <a:r>
              <a:rPr lang="en-US" sz="1200" kern="1200" dirty="0" err="1" smtClean="0">
                <a:solidFill>
                  <a:schemeClr val="tx1"/>
                </a:solidFill>
                <a:effectLst/>
                <a:latin typeface="+mn-lt"/>
                <a:ea typeface="+mn-ea"/>
                <a:cs typeface="+mn-cs"/>
              </a:rPr>
              <a:t>myFields</a:t>
            </a:r>
            <a:r>
              <a:rPr lang="en-US" sz="1200" kern="1200" dirty="0" smtClean="0">
                <a:solidFill>
                  <a:schemeClr val="tx1"/>
                </a:solidFill>
                <a:effectLst/>
                <a:latin typeface="+mn-lt"/>
                <a:ea typeface="+mn-ea"/>
                <a:cs typeface="+mn-cs"/>
              </a:rPr>
              <a:t> by using the .</a:t>
            </a:r>
            <a:r>
              <a:rPr lang="en-US" sz="1200" kern="1200" dirty="0" err="1" smtClean="0">
                <a:solidFill>
                  <a:schemeClr val="tx1"/>
                </a:solidFill>
                <a:effectLst/>
                <a:latin typeface="+mn-lt"/>
                <a:ea typeface="+mn-ea"/>
                <a:cs typeface="+mn-cs"/>
              </a:rPr>
              <a:t>GetFieldValues</a:t>
            </a:r>
            <a:r>
              <a:rPr lang="en-US" sz="1200" kern="1200" dirty="0" smtClean="0">
                <a:solidFill>
                  <a:schemeClr val="tx1"/>
                </a:solidFill>
                <a:effectLst/>
                <a:latin typeface="+mn-lt"/>
                <a:ea typeface="+mn-ea"/>
                <a:cs typeface="+mn-cs"/>
              </a:rPr>
              <a:t> method with my Entry object. A field value collection stores an indexed array of field values. </a:t>
            </a:r>
          </a:p>
          <a:p>
            <a:r>
              <a:rPr lang="en-US" sz="1200" kern="1200" dirty="0" smtClean="0">
                <a:solidFill>
                  <a:schemeClr val="tx1"/>
                </a:solidFill>
                <a:effectLst/>
                <a:latin typeface="+mn-lt"/>
                <a:ea typeface="+mn-ea"/>
                <a:cs typeface="+mn-cs"/>
              </a:rPr>
              <a:t>Once I have the field value collection, I can use the .Count method to get the number of fields and then iterate through the list, grabbing the field name and value at each index position and writing them to the console.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23</a:t>
            </a:fld>
            <a:endParaRPr lang="en-US"/>
          </a:p>
        </p:txBody>
      </p:sp>
    </p:spTree>
    <p:extLst>
      <p:ext uri="{BB962C8B-B14F-4D97-AF65-F5344CB8AC3E}">
        <p14:creationId xmlns:p14="http://schemas.microsoft.com/office/powerpoint/2010/main" val="311457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this class is all about using the SDK to create applications that interact with the Laserfiche repository, to get the most out of this class you should be familiar with the Laserfiche repository and Server architecture. You should understand concepts like security and user management as well as things like what an entry is and what Laserfiche metadata is. These are concepts I’m not going to cover and that I expect you to understand.</a:t>
            </a:r>
          </a:p>
          <a:p>
            <a:r>
              <a:rPr lang="en-US" sz="1200" kern="1200" dirty="0" smtClean="0">
                <a:solidFill>
                  <a:schemeClr val="tx1"/>
                </a:solidFill>
                <a:effectLst/>
                <a:latin typeface="+mn-lt"/>
                <a:ea typeface="+mn-ea"/>
                <a:cs typeface="+mn-cs"/>
              </a:rPr>
              <a:t>In addition, because this is a course about creating applications, you’ll need some programming experience to get the most out of this course. The examples I will use are written in C#. If you don’t know C# but are familiar with a modern object-oriented programming language you should be able to follow along.</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a:t>
            </a:fld>
            <a:endParaRPr lang="en-US"/>
          </a:p>
        </p:txBody>
      </p:sp>
    </p:spTree>
    <p:extLst>
      <p:ext uri="{BB962C8B-B14F-4D97-AF65-F5344CB8AC3E}">
        <p14:creationId xmlns:p14="http://schemas.microsoft.com/office/powerpoint/2010/main" val="4179583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24</a:t>
            </a:fld>
            <a:endParaRPr lang="en-US"/>
          </a:p>
        </p:txBody>
      </p:sp>
    </p:spTree>
    <p:extLst>
      <p:ext uri="{BB962C8B-B14F-4D97-AF65-F5344CB8AC3E}">
        <p14:creationId xmlns:p14="http://schemas.microsoft.com/office/powerpoint/2010/main" val="141400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we’ve covered the basics of SDK application building, let’s take a look at another demo and look at more concepts that you should be familiar with when creating these applications. In this demo, we’re going to search for an entry by name and update the name field for each entry found with our name. If the name field is not present, it will be added. Like the first demo, this is a very simple program that illustrates some of the basics you’ll want to consider when creating SDK applications.</a:t>
            </a:r>
          </a:p>
          <a:p>
            <a:r>
              <a:rPr lang="en-US" sz="1200" kern="1200" dirty="0" smtClean="0">
                <a:solidFill>
                  <a:schemeClr val="tx1"/>
                </a:solidFill>
                <a:effectLst/>
                <a:latin typeface="+mn-lt"/>
                <a:ea typeface="+mn-ea"/>
                <a:cs typeface="+mn-cs"/>
              </a:rPr>
              <a:t>I’m going to open the Laserfiche Client to the document we were working with earlier. When we look at its metadata, we can see that the Name field is blank. Now let’s run this SDK application.</a:t>
            </a:r>
          </a:p>
          <a:p>
            <a:r>
              <a:rPr lang="en-US" sz="1200" kern="1200" dirty="0" smtClean="0">
                <a:solidFill>
                  <a:schemeClr val="tx1"/>
                </a:solidFill>
                <a:effectLst/>
                <a:latin typeface="+mn-lt"/>
                <a:ea typeface="+mn-ea"/>
                <a:cs typeface="+mn-cs"/>
              </a:rPr>
              <a:t>The application prompts me for the Entry name, which I’ll specify. Then it asks me for my name, which is the value it’ll use to update the field. When I hit enter, I can see the number of entries found, followed by a list of their names.</a:t>
            </a:r>
          </a:p>
          <a:p>
            <a:r>
              <a:rPr lang="en-US" sz="1200" kern="1200" dirty="0" smtClean="0">
                <a:solidFill>
                  <a:schemeClr val="tx1"/>
                </a:solidFill>
                <a:effectLst/>
                <a:latin typeface="+mn-lt"/>
                <a:ea typeface="+mn-ea"/>
                <a:cs typeface="+mn-cs"/>
              </a:rPr>
              <a:t>Now let’s get back into the Client and look at the metadata for the document from earlier. We can see that now the Name field has the value that I specified in my SDK application.</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25</a:t>
            </a:fld>
            <a:endParaRPr lang="en-US"/>
          </a:p>
        </p:txBody>
      </p:sp>
    </p:spTree>
    <p:extLst>
      <p:ext uri="{BB962C8B-B14F-4D97-AF65-F5344CB8AC3E}">
        <p14:creationId xmlns:p14="http://schemas.microsoft.com/office/powerpoint/2010/main" val="78475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that demo, we searched for an entry by its name and updated the found entries with the name we specified in the name field.</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26</a:t>
            </a:fld>
            <a:endParaRPr lang="en-US"/>
          </a:p>
        </p:txBody>
      </p:sp>
    </p:spTree>
    <p:extLst>
      <p:ext uri="{BB962C8B-B14F-4D97-AF65-F5344CB8AC3E}">
        <p14:creationId xmlns:p14="http://schemas.microsoft.com/office/powerpoint/2010/main" val="3251510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Behind the scenes, our application logged in, searched by entry name and, for each entry found, locked it, added a name field value, saved the changes, and unlocked it. In addition, the application listed the number of documents found by the search and then listed the entries by name.</a:t>
            </a:r>
          </a:p>
          <a:p>
            <a:r>
              <a:rPr lang="en-US" sz="1200" kern="1200" dirty="0" smtClean="0">
                <a:solidFill>
                  <a:schemeClr val="tx1"/>
                </a:solidFill>
                <a:effectLst/>
                <a:latin typeface="+mn-lt"/>
                <a:ea typeface="+mn-ea"/>
                <a:cs typeface="+mn-cs"/>
              </a:rPr>
              <a:t>After looping through all of the results, the program released its connection to the repository.</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27</a:t>
            </a:fld>
            <a:endParaRPr lang="en-US"/>
          </a:p>
        </p:txBody>
      </p:sp>
    </p:spTree>
    <p:extLst>
      <p:ext uri="{BB962C8B-B14F-4D97-AF65-F5344CB8AC3E}">
        <p14:creationId xmlns:p14="http://schemas.microsoft.com/office/powerpoint/2010/main" val="81641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want your application to perform a search, you’ll need to create a Search object, which you’ll pass your session object to. You can also specify a number of properties for your search, like the command property, which is where you’ll enter the advanced search syntax for the search. </a:t>
            </a:r>
          </a:p>
          <a:p>
            <a:r>
              <a:rPr lang="en-US" sz="1200" kern="1200" dirty="0" smtClean="0">
                <a:solidFill>
                  <a:schemeClr val="tx1"/>
                </a:solidFill>
                <a:effectLst/>
                <a:latin typeface="+mn-lt"/>
                <a:ea typeface="+mn-ea"/>
                <a:cs typeface="+mn-cs"/>
              </a:rPr>
              <a:t>There are other properties you can set to determine fuzzy search, stemming, context hit length, and more. Once you’ve set the properties you want, you can run the search using the run method. Let’s take a look at the code for our sample application.</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28</a:t>
            </a:fld>
            <a:endParaRPr lang="en-US"/>
          </a:p>
        </p:txBody>
      </p:sp>
    </p:spTree>
    <p:extLst>
      <p:ext uri="{BB962C8B-B14F-4D97-AF65-F5344CB8AC3E}">
        <p14:creationId xmlns:p14="http://schemas.microsoft.com/office/powerpoint/2010/main" val="149428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see that first we’re creating a new search object called </a:t>
            </a:r>
            <a:r>
              <a:rPr lang="en-US" sz="1200" kern="1200" dirty="0" err="1" smtClean="0">
                <a:solidFill>
                  <a:schemeClr val="tx1"/>
                </a:solidFill>
                <a:effectLst/>
                <a:latin typeface="+mn-lt"/>
                <a:ea typeface="+mn-ea"/>
                <a:cs typeface="+mn-cs"/>
              </a:rPr>
              <a:t>mySearch</a:t>
            </a:r>
            <a:r>
              <a:rPr lang="en-US" sz="1200" kern="1200" dirty="0" smtClean="0">
                <a:solidFill>
                  <a:schemeClr val="tx1"/>
                </a:solidFill>
                <a:effectLst/>
                <a:latin typeface="+mn-lt"/>
                <a:ea typeface="+mn-ea"/>
                <a:cs typeface="+mn-cs"/>
              </a:rPr>
              <a:t>, passing in our session object. After that, we use the .command property to tell the search what it should be looking for. In this case, we’re saying that the entry name should be equal to the name the user entered in our application. Next to that, we see Type = FDS, which just means that this search will look through folders, documents, and shortcuts.</a:t>
            </a:r>
          </a:p>
          <a:p>
            <a:r>
              <a:rPr lang="en-US" sz="1200" kern="1200" dirty="0" smtClean="0">
                <a:solidFill>
                  <a:schemeClr val="tx1"/>
                </a:solidFill>
                <a:effectLst/>
                <a:latin typeface="+mn-lt"/>
                <a:ea typeface="+mn-ea"/>
                <a:cs typeface="+mn-cs"/>
              </a:rPr>
              <a:t>After that, we run the search using the run method.</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29</a:t>
            </a:fld>
            <a:endParaRPr lang="en-US"/>
          </a:p>
        </p:txBody>
      </p:sp>
    </p:spTree>
    <p:extLst>
      <p:ext uri="{BB962C8B-B14F-4D97-AF65-F5344CB8AC3E}">
        <p14:creationId xmlns:p14="http://schemas.microsoft.com/office/powerpoint/2010/main" val="1550876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recall from our application that, after our search ran, we got a message saying how many entries the search found. This information is contained within a </a:t>
            </a:r>
            <a:r>
              <a:rPr lang="en-US" sz="1200" kern="1200" dirty="0" err="1" smtClean="0">
                <a:solidFill>
                  <a:schemeClr val="tx1"/>
                </a:solidFill>
                <a:effectLst/>
                <a:latin typeface="+mn-lt"/>
                <a:ea typeface="+mn-ea"/>
                <a:cs typeface="+mn-cs"/>
              </a:rPr>
              <a:t>SearchStatistics</a:t>
            </a:r>
            <a:r>
              <a:rPr lang="en-US" sz="1200" kern="1200" dirty="0" smtClean="0">
                <a:solidFill>
                  <a:schemeClr val="tx1"/>
                </a:solidFill>
                <a:effectLst/>
                <a:latin typeface="+mn-lt"/>
                <a:ea typeface="+mn-ea"/>
                <a:cs typeface="+mn-cs"/>
              </a:rPr>
              <a:t> object, which you can use to find useful search metrics like the number of document/folder/page/shortcut results, or the file sizes found. Let’s take a look at the code.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30</a:t>
            </a:fld>
            <a:endParaRPr lang="en-US"/>
          </a:p>
        </p:txBody>
      </p:sp>
    </p:spTree>
    <p:extLst>
      <p:ext uri="{BB962C8B-B14F-4D97-AF65-F5344CB8AC3E}">
        <p14:creationId xmlns:p14="http://schemas.microsoft.com/office/powerpoint/2010/main" val="360778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creating a search statistics object by calling the </a:t>
            </a:r>
            <a:r>
              <a:rPr lang="en-US" sz="1200" kern="1200" dirty="0" err="1" smtClean="0">
                <a:solidFill>
                  <a:schemeClr val="tx1"/>
                </a:solidFill>
                <a:effectLst/>
                <a:latin typeface="+mn-lt"/>
                <a:ea typeface="+mn-ea"/>
                <a:cs typeface="+mn-cs"/>
              </a:rPr>
              <a:t>getSummaryStats</a:t>
            </a:r>
            <a:r>
              <a:rPr lang="en-US" sz="1200" kern="1200" dirty="0" smtClean="0">
                <a:solidFill>
                  <a:schemeClr val="tx1"/>
                </a:solidFill>
                <a:effectLst/>
                <a:latin typeface="+mn-lt"/>
                <a:ea typeface="+mn-ea"/>
                <a:cs typeface="+mn-cs"/>
              </a:rPr>
              <a:t> method on the search object we created earlier. After that, we’re using the </a:t>
            </a:r>
            <a:r>
              <a:rPr lang="en-US" sz="1200" kern="1200" dirty="0" err="1" smtClean="0">
                <a:solidFill>
                  <a:schemeClr val="tx1"/>
                </a:solidFill>
                <a:effectLst/>
                <a:latin typeface="+mn-lt"/>
                <a:ea typeface="+mn-ea"/>
                <a:cs typeface="+mn-cs"/>
              </a:rPr>
              <a:t>documentcount</a:t>
            </a:r>
            <a:r>
              <a:rPr lang="en-US" sz="1200" kern="1200" dirty="0" smtClean="0">
                <a:solidFill>
                  <a:schemeClr val="tx1"/>
                </a:solidFill>
                <a:effectLst/>
                <a:latin typeface="+mn-lt"/>
                <a:ea typeface="+mn-ea"/>
                <a:cs typeface="+mn-cs"/>
              </a:rPr>
              <a:t> property to find the number of documents in the search results. Although we’re just using the document count property, you could use other properties to get information about folders, file sizes, pages, and more.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31</a:t>
            </a:fld>
            <a:endParaRPr lang="en-US"/>
          </a:p>
        </p:txBody>
      </p:sp>
    </p:spTree>
    <p:extLst>
      <p:ext uri="{BB962C8B-B14F-4D97-AF65-F5344CB8AC3E}">
        <p14:creationId xmlns:p14="http://schemas.microsoft.com/office/powerpoint/2010/main" val="771829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this point we haven’t even touched the actual search results themselves. Before you do, you’ll first create a </a:t>
            </a:r>
            <a:r>
              <a:rPr lang="en-US" sz="1200" kern="1200" dirty="0" err="1" smtClean="0">
                <a:solidFill>
                  <a:schemeClr val="tx1"/>
                </a:solidFill>
                <a:effectLst/>
                <a:latin typeface="+mn-lt"/>
                <a:ea typeface="+mn-ea"/>
                <a:cs typeface="+mn-cs"/>
              </a:rPr>
              <a:t>SearchListingSettings</a:t>
            </a:r>
            <a:r>
              <a:rPr lang="en-US" sz="1200" kern="1200" dirty="0" smtClean="0">
                <a:solidFill>
                  <a:schemeClr val="tx1"/>
                </a:solidFill>
                <a:effectLst/>
                <a:latin typeface="+mn-lt"/>
                <a:ea typeface="+mn-ea"/>
                <a:cs typeface="+mn-cs"/>
              </a:rPr>
              <a:t> object that you can use to specify the result data you want to return with your search results, like displayed columns. Once you’ve created the settings object, you’ll use it with the </a:t>
            </a:r>
            <a:r>
              <a:rPr lang="en-US" sz="1200" kern="1200" dirty="0" err="1" smtClean="0">
                <a:solidFill>
                  <a:schemeClr val="tx1"/>
                </a:solidFill>
                <a:effectLst/>
                <a:latin typeface="+mn-lt"/>
                <a:ea typeface="+mn-ea"/>
                <a:cs typeface="+mn-cs"/>
              </a:rPr>
              <a:t>getResultListing</a:t>
            </a:r>
            <a:r>
              <a:rPr lang="en-US" sz="1200" kern="1200" dirty="0" smtClean="0">
                <a:solidFill>
                  <a:schemeClr val="tx1"/>
                </a:solidFill>
                <a:effectLst/>
                <a:latin typeface="+mn-lt"/>
                <a:ea typeface="+mn-ea"/>
                <a:cs typeface="+mn-cs"/>
              </a:rPr>
              <a:t> method on your search object to get the results. Let’s take a look at the code.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32</a:t>
            </a:fld>
            <a:endParaRPr lang="en-US"/>
          </a:p>
        </p:txBody>
      </p:sp>
    </p:spTree>
    <p:extLst>
      <p:ext uri="{BB962C8B-B14F-4D97-AF65-F5344CB8AC3E}">
        <p14:creationId xmlns:p14="http://schemas.microsoft.com/office/powerpoint/2010/main" val="2625793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we’re creating a </a:t>
            </a:r>
            <a:r>
              <a:rPr lang="en-US" sz="1200" kern="1200" dirty="0" err="1" smtClean="0">
                <a:solidFill>
                  <a:schemeClr val="tx1"/>
                </a:solidFill>
                <a:effectLst/>
                <a:latin typeface="+mn-lt"/>
                <a:ea typeface="+mn-ea"/>
                <a:cs typeface="+mn-cs"/>
              </a:rPr>
              <a:t>searchlistingsettings</a:t>
            </a:r>
            <a:r>
              <a:rPr lang="en-US" sz="1200" kern="1200" dirty="0" smtClean="0">
                <a:solidFill>
                  <a:schemeClr val="tx1"/>
                </a:solidFill>
                <a:effectLst/>
                <a:latin typeface="+mn-lt"/>
                <a:ea typeface="+mn-ea"/>
                <a:cs typeface="+mn-cs"/>
              </a:rPr>
              <a:t> object and using the default settings. Then we’re creating our </a:t>
            </a:r>
            <a:r>
              <a:rPr lang="en-US" sz="1200" kern="1200" dirty="0" err="1" smtClean="0">
                <a:solidFill>
                  <a:schemeClr val="tx1"/>
                </a:solidFill>
                <a:effectLst/>
                <a:latin typeface="+mn-lt"/>
                <a:ea typeface="+mn-ea"/>
                <a:cs typeface="+mn-cs"/>
              </a:rPr>
              <a:t>searchresultlisting</a:t>
            </a:r>
            <a:r>
              <a:rPr lang="en-US" sz="1200" kern="1200" dirty="0" smtClean="0">
                <a:solidFill>
                  <a:schemeClr val="tx1"/>
                </a:solidFill>
                <a:effectLst/>
                <a:latin typeface="+mn-lt"/>
                <a:ea typeface="+mn-ea"/>
                <a:cs typeface="+mn-cs"/>
              </a:rPr>
              <a:t> object by calling the </a:t>
            </a:r>
            <a:r>
              <a:rPr lang="en-US" sz="1200" kern="1200" dirty="0" err="1" smtClean="0">
                <a:solidFill>
                  <a:schemeClr val="tx1"/>
                </a:solidFill>
                <a:effectLst/>
                <a:latin typeface="+mn-lt"/>
                <a:ea typeface="+mn-ea"/>
                <a:cs typeface="+mn-cs"/>
              </a:rPr>
              <a:t>getResultListing</a:t>
            </a:r>
            <a:r>
              <a:rPr lang="en-US" sz="1200" kern="1200" dirty="0" smtClean="0">
                <a:solidFill>
                  <a:schemeClr val="tx1"/>
                </a:solidFill>
                <a:effectLst/>
                <a:latin typeface="+mn-lt"/>
                <a:ea typeface="+mn-ea"/>
                <a:cs typeface="+mn-cs"/>
              </a:rPr>
              <a:t> method on our search object using the search settings we just created. Now we’re ready to work with these search results.</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33</a:t>
            </a:fld>
            <a:endParaRPr lang="en-US"/>
          </a:p>
        </p:txBody>
      </p:sp>
    </p:spTree>
    <p:extLst>
      <p:ext uri="{BB962C8B-B14F-4D97-AF65-F5344CB8AC3E}">
        <p14:creationId xmlns:p14="http://schemas.microsoft.com/office/powerpoint/2010/main" val="273008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we talk about the SDK, we’re often referring to its libraries: Repository Access, Document Services, CAT, etc. These libraries contain classes that make it easy to write applications that interact with the repository or the client itself. </a:t>
            </a:r>
          </a:p>
          <a:p>
            <a:r>
              <a:rPr lang="en-US" sz="1200" kern="1200" dirty="0" smtClean="0">
                <a:solidFill>
                  <a:schemeClr val="tx1"/>
                </a:solidFill>
                <a:effectLst/>
                <a:latin typeface="+mn-lt"/>
                <a:ea typeface="+mn-ea"/>
                <a:cs typeface="+mn-cs"/>
              </a:rPr>
              <a:t>These libraries aren’t just something we built for the SDK: they’re the same internal libraries our developers use to make all of our products and we’re giving them to you. Things like the Laserfiche Client, Workflow, Forms are built using the SDK.</a:t>
            </a:r>
          </a:p>
          <a:p>
            <a:r>
              <a:rPr lang="en-US" sz="1200" kern="1200" dirty="0" smtClean="0">
                <a:solidFill>
                  <a:schemeClr val="tx1"/>
                </a:solidFill>
                <a:effectLst/>
                <a:latin typeface="+mn-lt"/>
                <a:ea typeface="+mn-ea"/>
                <a:cs typeface="+mn-cs"/>
              </a:rPr>
              <a:t>The SDK is more than a collection of useful libraries; it contains distribution tools you can use to ensure that your application has the references it needs when you deploy it and it contains documentation to help you when you’re writing your application.</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a:t>
            </a:fld>
            <a:endParaRPr lang="en-US"/>
          </a:p>
        </p:txBody>
      </p:sp>
    </p:spTree>
    <p:extLst>
      <p:ext uri="{BB962C8B-B14F-4D97-AF65-F5344CB8AC3E}">
        <p14:creationId xmlns:p14="http://schemas.microsoft.com/office/powerpoint/2010/main" val="3313838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 we have our results object, we’re able to do whatever we want to do with the results. The sample application iterated through each result and modified its name field with the value we specified. Let’s take a look at the code. </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34</a:t>
            </a:fld>
            <a:endParaRPr lang="en-US"/>
          </a:p>
        </p:txBody>
      </p:sp>
    </p:spTree>
    <p:extLst>
      <p:ext uri="{BB962C8B-B14F-4D97-AF65-F5344CB8AC3E}">
        <p14:creationId xmlns:p14="http://schemas.microsoft.com/office/powerpoint/2010/main" val="4005427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results object stores all the results in table, with a row for each result and columns that store various pieces of information about it. </a:t>
            </a:r>
          </a:p>
          <a:p>
            <a:r>
              <a:rPr lang="en-US" sz="1200" kern="1200" dirty="0" smtClean="0">
                <a:solidFill>
                  <a:schemeClr val="tx1"/>
                </a:solidFill>
                <a:effectLst/>
                <a:latin typeface="+mn-lt"/>
                <a:ea typeface="+mn-ea"/>
                <a:cs typeface="+mn-cs"/>
              </a:rPr>
              <a:t>At the top, we’re using a for loop to go through each row of results. We know the total number of rows by using the </a:t>
            </a:r>
            <a:r>
              <a:rPr lang="en-US" sz="1200" kern="1200" dirty="0" err="1" smtClean="0">
                <a:solidFill>
                  <a:schemeClr val="tx1"/>
                </a:solidFill>
                <a:effectLst/>
                <a:latin typeface="+mn-lt"/>
                <a:ea typeface="+mn-ea"/>
                <a:cs typeface="+mn-cs"/>
              </a:rPr>
              <a:t>RowsCount</a:t>
            </a:r>
            <a:r>
              <a:rPr lang="en-US" sz="1200" kern="1200" dirty="0" smtClean="0">
                <a:solidFill>
                  <a:schemeClr val="tx1"/>
                </a:solidFill>
                <a:effectLst/>
                <a:latin typeface="+mn-lt"/>
                <a:ea typeface="+mn-ea"/>
                <a:cs typeface="+mn-cs"/>
              </a:rPr>
              <a:t> property of our results object. </a:t>
            </a:r>
          </a:p>
          <a:p>
            <a:r>
              <a:rPr lang="en-US" sz="1200" kern="1200" dirty="0" smtClean="0">
                <a:solidFill>
                  <a:schemeClr val="tx1"/>
                </a:solidFill>
                <a:effectLst/>
                <a:latin typeface="+mn-lt"/>
                <a:ea typeface="+mn-ea"/>
                <a:cs typeface="+mn-cs"/>
              </a:rPr>
              <a:t>Then we’re grabbing the value in the ID system column to get the entry ID for the first result.</a:t>
            </a:r>
          </a:p>
          <a:p>
            <a:r>
              <a:rPr lang="en-US" sz="1200" kern="1200" dirty="0" smtClean="0">
                <a:solidFill>
                  <a:schemeClr val="tx1"/>
                </a:solidFill>
                <a:effectLst/>
                <a:latin typeface="+mn-lt"/>
                <a:ea typeface="+mn-ea"/>
                <a:cs typeface="+mn-cs"/>
              </a:rPr>
              <a:t>We write the entry id to the console along with that entry’s name. Now that we know the entry’s ID, we can create an </a:t>
            </a:r>
            <a:r>
              <a:rPr lang="en-US" sz="1200" kern="1200" dirty="0" err="1" smtClean="0">
                <a:solidFill>
                  <a:schemeClr val="tx1"/>
                </a:solidFill>
                <a:effectLst/>
                <a:latin typeface="+mn-lt"/>
                <a:ea typeface="+mn-ea"/>
                <a:cs typeface="+mn-cs"/>
              </a:rPr>
              <a:t>EntryInfo</a:t>
            </a:r>
            <a:r>
              <a:rPr lang="en-US" sz="1200" kern="1200" dirty="0" smtClean="0">
                <a:solidFill>
                  <a:schemeClr val="tx1"/>
                </a:solidFill>
                <a:effectLst/>
                <a:latin typeface="+mn-lt"/>
                <a:ea typeface="+mn-ea"/>
                <a:cs typeface="+mn-cs"/>
              </a:rPr>
              <a:t> object for it and modify its field values, similar to what you saw in the first demo, where we get an </a:t>
            </a:r>
            <a:r>
              <a:rPr lang="en-US" sz="1200" kern="1200" dirty="0" err="1" smtClean="0">
                <a:solidFill>
                  <a:schemeClr val="tx1"/>
                </a:solidFill>
                <a:effectLst/>
                <a:latin typeface="+mn-lt"/>
                <a:ea typeface="+mn-ea"/>
                <a:cs typeface="+mn-cs"/>
              </a:rPr>
              <a:t>entryinfo</a:t>
            </a:r>
            <a:r>
              <a:rPr lang="en-US" sz="1200" kern="1200" dirty="0" smtClean="0">
                <a:solidFill>
                  <a:schemeClr val="tx1"/>
                </a:solidFill>
                <a:effectLst/>
                <a:latin typeface="+mn-lt"/>
                <a:ea typeface="+mn-ea"/>
                <a:cs typeface="+mn-cs"/>
              </a:rPr>
              <a:t> object and then we get a </a:t>
            </a:r>
            <a:r>
              <a:rPr lang="en-US" sz="1200" kern="1200" dirty="0" err="1" smtClean="0">
                <a:solidFill>
                  <a:schemeClr val="tx1"/>
                </a:solidFill>
                <a:effectLst/>
                <a:latin typeface="+mn-lt"/>
                <a:ea typeface="+mn-ea"/>
                <a:cs typeface="+mn-cs"/>
              </a:rPr>
              <a:t>fieldvaluecollection</a:t>
            </a:r>
            <a:r>
              <a:rPr lang="en-US" sz="1200" kern="1200" dirty="0" smtClean="0">
                <a:solidFill>
                  <a:schemeClr val="tx1"/>
                </a:solidFill>
                <a:effectLst/>
                <a:latin typeface="+mn-lt"/>
                <a:ea typeface="+mn-ea"/>
                <a:cs typeface="+mn-cs"/>
              </a:rPr>
              <a:t> for that entry.</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35</a:t>
            </a:fld>
            <a:endParaRPr lang="en-US"/>
          </a:p>
        </p:txBody>
      </p:sp>
    </p:spTree>
    <p:extLst>
      <p:ext uri="{BB962C8B-B14F-4D97-AF65-F5344CB8AC3E}">
        <p14:creationId xmlns:p14="http://schemas.microsoft.com/office/powerpoint/2010/main" val="1631982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that, we’re modifying the field value collection object to include the Name field with the value we specified earlier. Remember that the user your application is logged in as must be able to perform any actions your application is trying to do. </a:t>
            </a:r>
          </a:p>
          <a:p>
            <a:r>
              <a:rPr lang="en-US" sz="1200" kern="1200" dirty="0" smtClean="0">
                <a:solidFill>
                  <a:schemeClr val="tx1"/>
                </a:solidFill>
                <a:effectLst/>
                <a:latin typeface="+mn-lt"/>
                <a:ea typeface="+mn-ea"/>
                <a:cs typeface="+mn-cs"/>
              </a:rPr>
              <a:t>Since we’re about to modify the entry, we lock it before applying the field changes. After it is locked, we set the field values to the modified ones, save the entry, unlock it, and dispose of it, and the loop continues to the next entry.</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36</a:t>
            </a:fld>
            <a:endParaRPr lang="en-US"/>
          </a:p>
        </p:txBody>
      </p:sp>
    </p:spTree>
    <p:extLst>
      <p:ext uri="{BB962C8B-B14F-4D97-AF65-F5344CB8AC3E}">
        <p14:creationId xmlns:p14="http://schemas.microsoft.com/office/powerpoint/2010/main" val="1427798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talk a little bit about what locks are and why you should care about them. Basically, you need to lock an entry if you wish to prevent others from deleting or modifying that entry. Locks don’t prevent others from reading an entry, but they do prevent other sessions from moving, deleting, or writing to the entry. So, as you work with entries, it is a good idea to lock them to ensure that others are not able to work with them at the same time.</a:t>
            </a:r>
          </a:p>
          <a:p>
            <a:r>
              <a:rPr lang="en-US" sz="1200" kern="1200" dirty="0" smtClean="0">
                <a:solidFill>
                  <a:schemeClr val="tx1"/>
                </a:solidFill>
                <a:effectLst/>
                <a:latin typeface="+mn-lt"/>
                <a:ea typeface="+mn-ea"/>
                <a:cs typeface="+mn-cs"/>
              </a:rPr>
              <a:t>The bottom line is that, unless you’re simply reading the entry, you need to lock it before proceeding. As a beginner, it’s a good idea to get in the habit of always locking an entry. As you gain more experience, you’ll be better equipped to decide whether or not it is necessary to lock an entry. </a:t>
            </a:r>
          </a:p>
          <a:p>
            <a:r>
              <a:rPr lang="en-US" sz="1200" kern="1200" dirty="0" smtClean="0">
                <a:solidFill>
                  <a:schemeClr val="tx1"/>
                </a:solidFill>
                <a:effectLst/>
                <a:latin typeface="+mn-lt"/>
                <a:ea typeface="+mn-ea"/>
                <a:cs typeface="+mn-cs"/>
              </a:rPr>
              <a:t>In addition, after you make changes, you need to save those changes before you unlock the document. For example, let’s say you find a document, lock it, and then delete it. If you don’t save your changes, the document won’t be deleted. Save yourself some time and frustration and remember to lock and save whatever you’re working on.</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37</a:t>
            </a:fld>
            <a:endParaRPr lang="en-US"/>
          </a:p>
        </p:txBody>
      </p:sp>
    </p:spTree>
    <p:extLst>
      <p:ext uri="{BB962C8B-B14F-4D97-AF65-F5344CB8AC3E}">
        <p14:creationId xmlns:p14="http://schemas.microsoft.com/office/powerpoint/2010/main" val="3194261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38</a:t>
            </a:fld>
            <a:endParaRPr lang="en-US"/>
          </a:p>
        </p:txBody>
      </p:sp>
    </p:spTree>
    <p:extLst>
      <p:ext uri="{BB962C8B-B14F-4D97-AF65-F5344CB8AC3E}">
        <p14:creationId xmlns:p14="http://schemas.microsoft.com/office/powerpoint/2010/main" val="3194261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demo SDK applications work in the perfect environment. In the real-world, you wouldn’t write such simple applications. You’d need to handle the common cases that might come up and cause your application to break. What happens if the logon attempt fails? What happens if the entry doesn’t exist? As you write your application, you should think of the cases that would cause your code to fail, and then handle those cases. A good way to do this is by using try-catch statements that allow you to specify what your code will do to handle exceptions.</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40</a:t>
            </a:fld>
            <a:endParaRPr lang="en-US"/>
          </a:p>
        </p:txBody>
      </p:sp>
    </p:spTree>
    <p:extLst>
      <p:ext uri="{BB962C8B-B14F-4D97-AF65-F5344CB8AC3E}">
        <p14:creationId xmlns:p14="http://schemas.microsoft.com/office/powerpoint/2010/main" val="376986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just finished talking about using the SDK to create applications that integrate with Laserfiche. Once you’ve created an application, you’re ready to think about how you’re going to get it out to people. That’s where the distribution tools that come with the SDK come in.</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41</a:t>
            </a:fld>
            <a:endParaRPr lang="en-US"/>
          </a:p>
        </p:txBody>
      </p:sp>
    </p:spTree>
    <p:extLst>
      <p:ext uri="{BB962C8B-B14F-4D97-AF65-F5344CB8AC3E}">
        <p14:creationId xmlns:p14="http://schemas.microsoft.com/office/powerpoint/2010/main" val="3272348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deployment tools won’t deploy the application that you wrote. You’ll still need to put it on the machines where it should go. Distribution tools are a way to ensure that the proper SDK components are present with your application so that it will work wherever it gets deployed. There are two distribution tool options, the run-time installer and merge modules.</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42</a:t>
            </a:fld>
            <a:endParaRPr lang="en-US"/>
          </a:p>
        </p:txBody>
      </p:sp>
    </p:spTree>
    <p:extLst>
      <p:ext uri="{BB962C8B-B14F-4D97-AF65-F5344CB8AC3E}">
        <p14:creationId xmlns:p14="http://schemas.microsoft.com/office/powerpoint/2010/main" val="1489762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run-time installer is the recommended way to ensure that the machine where your SDK application is installed has the necessary SDK components. The run-time installer comes with the SDK, so you just run it on the desired machine and put your application there when it’s done.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43</a:t>
            </a:fld>
            <a:endParaRPr lang="en-US"/>
          </a:p>
        </p:txBody>
      </p:sp>
    </p:spTree>
    <p:extLst>
      <p:ext uri="{BB962C8B-B14F-4D97-AF65-F5344CB8AC3E}">
        <p14:creationId xmlns:p14="http://schemas.microsoft.com/office/powerpoint/2010/main" val="4006040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Merge modules are the other distribution option available to you. If you’re writing an installer for your application, you can use the SDK merge modules with your installer to install only the SDK components that your application uses. This is a more advanced option because it requires that you make an installer and it requires that you specify all of the SDK components that you’re using.</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44</a:t>
            </a:fld>
            <a:endParaRPr lang="en-US"/>
          </a:p>
        </p:txBody>
      </p:sp>
    </p:spTree>
    <p:extLst>
      <p:ext uri="{BB962C8B-B14F-4D97-AF65-F5344CB8AC3E}">
        <p14:creationId xmlns:p14="http://schemas.microsoft.com/office/powerpoint/2010/main" val="252959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the SDK, you can create applications that access the Laserfiche repository, create and manage users, administer security, create entries, apply metadata, modify the Laserfiche Client’s UI, and more. The SDK is what our developers use internally, so we’re giving you all the tools you need to successfully integrate with the Laserfiche repository.</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5</a:t>
            </a:fld>
            <a:endParaRPr lang="en-US"/>
          </a:p>
        </p:txBody>
      </p:sp>
    </p:spTree>
    <p:extLst>
      <p:ext uri="{BB962C8B-B14F-4D97-AF65-F5344CB8AC3E}">
        <p14:creationId xmlns:p14="http://schemas.microsoft.com/office/powerpoint/2010/main" val="2629684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third part of the SDK is its resources.</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45</a:t>
            </a:fld>
            <a:endParaRPr lang="en-US"/>
          </a:p>
        </p:txBody>
      </p:sp>
    </p:spTree>
    <p:extLst>
      <p:ext uri="{BB962C8B-B14F-4D97-AF65-F5344CB8AC3E}">
        <p14:creationId xmlns:p14="http://schemas.microsoft.com/office/powerpoint/2010/main" val="1014085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SDK documentation is an excellent resource when you’re using the various SDK libraries. The documentation includes sample code and object references to help you build your application. Let’s take a look at some of the documentation that comes with the SDK now.</a:t>
            </a:r>
          </a:p>
          <a:p>
            <a:r>
              <a:rPr lang="en-US" sz="1200" kern="1200" dirty="0" smtClean="0">
                <a:solidFill>
                  <a:schemeClr val="tx1"/>
                </a:solidFill>
                <a:effectLst/>
                <a:latin typeface="+mn-lt"/>
                <a:ea typeface="+mn-ea"/>
                <a:cs typeface="+mn-cs"/>
              </a:rPr>
              <a:t>As you can see, there are several versions of the SDK help documentation. Even if you’re only using the .NET libraries, it’s still a good idea to check out the full SDK documentation because it contains so many tutorials.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that documentation, the SDK also includes legacy SDK libraries, so you can be sure that as you upgrade versions of the SDK, your application will continue to work.</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46</a:t>
            </a:fld>
            <a:endParaRPr lang="en-US"/>
          </a:p>
        </p:txBody>
      </p:sp>
    </p:spTree>
    <p:extLst>
      <p:ext uri="{BB962C8B-B14F-4D97-AF65-F5344CB8AC3E}">
        <p14:creationId xmlns:p14="http://schemas.microsoft.com/office/powerpoint/2010/main" val="683906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we’ve covered what comes with the SDK, but there are many other resources you can use to get the most out of the SDK. Let’s take a look at the Code Library, Solution Exchange, Support Site, and Answers site to see what they do and why you might use them.</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47</a:t>
            </a:fld>
            <a:endParaRPr lang="en-US"/>
          </a:p>
        </p:txBody>
      </p:sp>
    </p:spTree>
    <p:extLst>
      <p:ext uri="{BB962C8B-B14F-4D97-AF65-F5344CB8AC3E}">
        <p14:creationId xmlns:p14="http://schemas.microsoft.com/office/powerpoint/2010/main" val="537599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The solution exchange contains great SDK integrations from Laserfiche VARs and users and is a great place to look for ideas and code you can use.</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B5C6BC-54A8-E646-8881-0FF071EE150A}" type="slidenum">
              <a:rPr lang="en-US" smtClean="0"/>
              <a:t>48</a:t>
            </a:fld>
            <a:endParaRPr lang="en-US"/>
          </a:p>
        </p:txBody>
      </p:sp>
    </p:spTree>
    <p:extLst>
      <p:ext uri="{BB962C8B-B14F-4D97-AF65-F5344CB8AC3E}">
        <p14:creationId xmlns:p14="http://schemas.microsoft.com/office/powerpoint/2010/main" val="1878277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Laserfiche Support Site also has a ton of educational resources that you might find useful as you create your SDK applications. These resources include white papers, presentations, knowledge base articles, the answers site, and the Code Library.</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49</a:t>
            </a:fld>
            <a:endParaRPr lang="en-US"/>
          </a:p>
        </p:txBody>
      </p:sp>
    </p:spTree>
    <p:extLst>
      <p:ext uri="{BB962C8B-B14F-4D97-AF65-F5344CB8AC3E}">
        <p14:creationId xmlns:p14="http://schemas.microsoft.com/office/powerpoint/2010/main" val="979362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Code Library on the Support Site is a great place to find code samples, utilities, and SDK applications written by Laserfiche employees.</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50</a:t>
            </a:fld>
            <a:endParaRPr lang="en-US"/>
          </a:p>
        </p:txBody>
      </p:sp>
    </p:spTree>
    <p:extLst>
      <p:ext uri="{BB962C8B-B14F-4D97-AF65-F5344CB8AC3E}">
        <p14:creationId xmlns:p14="http://schemas.microsoft.com/office/powerpoint/2010/main" val="2034730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Answers site is our next-gen forum, where you can go to ask SDK questions and get responses from other users, VARs, and Laserfiche employees. The new answers site makes it easy to share screenshots and code samples and is a great place to find information when you have a specific question.</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51</a:t>
            </a:fld>
            <a:endParaRPr lang="en-US"/>
          </a:p>
        </p:txBody>
      </p:sp>
    </p:spTree>
    <p:extLst>
      <p:ext uri="{BB962C8B-B14F-4D97-AF65-F5344CB8AC3E}">
        <p14:creationId xmlns:p14="http://schemas.microsoft.com/office/powerpoint/2010/main" val="2541508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52</a:t>
            </a:fld>
            <a:endParaRPr lang="en-US"/>
          </a:p>
        </p:txBody>
      </p:sp>
    </p:spTree>
    <p:extLst>
      <p:ext uri="{BB962C8B-B14F-4D97-AF65-F5344CB8AC3E}">
        <p14:creationId xmlns:p14="http://schemas.microsoft.com/office/powerpoint/2010/main" val="974442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54</a:t>
            </a:fld>
            <a:endParaRPr lang="en-US"/>
          </a:p>
        </p:txBody>
      </p:sp>
    </p:spTree>
    <p:extLst>
      <p:ext uri="{BB962C8B-B14F-4D97-AF65-F5344CB8AC3E}">
        <p14:creationId xmlns:p14="http://schemas.microsoft.com/office/powerpoint/2010/main" val="97444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go over the libraries available in the SDK. For the purposes of this course, we’re going to focus on the newer .NET libraries present in the SDK. </a:t>
            </a:r>
          </a:p>
          <a:p>
            <a:r>
              <a:rPr lang="en-US" sz="1200" kern="1200" dirty="0" smtClean="0">
                <a:solidFill>
                  <a:schemeClr val="tx1"/>
                </a:solidFill>
                <a:effectLst/>
                <a:latin typeface="+mn-lt"/>
                <a:ea typeface="+mn-ea"/>
                <a:cs typeface="+mn-cs"/>
              </a:rPr>
              <a:t>The SDK does include COM libraries, like LFSO and Document Processor. But, if you’re new to building SDK applications and you’re working in a .NET environment, you probably shouldn’t need to worry about using the COM libraries.</a:t>
            </a:r>
          </a:p>
          <a:p>
            <a:r>
              <a:rPr lang="en-US" sz="1200" kern="1200" dirty="0" smtClean="0">
                <a:solidFill>
                  <a:schemeClr val="tx1"/>
                </a:solidFill>
                <a:effectLst/>
                <a:latin typeface="+mn-lt"/>
                <a:ea typeface="+mn-ea"/>
                <a:cs typeface="+mn-cs"/>
              </a:rPr>
              <a:t>There’s also a Java version of Repository Access. It’s there if you need to use it, but it isn’t the focus of this course.</a:t>
            </a:r>
          </a:p>
          <a:p>
            <a:r>
              <a:rPr lang="en-US" sz="1200" kern="1200" dirty="0" smtClean="0">
                <a:solidFill>
                  <a:schemeClr val="tx1"/>
                </a:solidFill>
                <a:effectLst/>
                <a:latin typeface="+mn-lt"/>
                <a:ea typeface="+mn-ea"/>
                <a:cs typeface="+mn-cs"/>
              </a:rPr>
              <a:t>Although we’re going to focus on the .NET libraries, it’s important to note that the same fundamental concepts apply in .NET and COM. The .NET libraries are simpler to use and are what Laserfiche is using going forward, so that’s what we’re going to teach you in this course.</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7</a:t>
            </a:fld>
            <a:endParaRPr lang="en-US"/>
          </a:p>
        </p:txBody>
      </p:sp>
    </p:spTree>
    <p:extLst>
      <p:ext uri="{BB962C8B-B14F-4D97-AF65-F5344CB8AC3E}">
        <p14:creationId xmlns:p14="http://schemas.microsoft.com/office/powerpoint/2010/main" val="307383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name implies, Repository Access is the .NET library that contains the classes you’ll need to access the repository and its contents. You’ll use Repository Access to create connections to the Laserfiche server, to manage metadata, to create, modify, and delete entries, to administer security, manage users, and more. </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8</a:t>
            </a:fld>
            <a:endParaRPr lang="en-US"/>
          </a:p>
        </p:txBody>
      </p:sp>
    </p:spTree>
    <p:extLst>
      <p:ext uri="{BB962C8B-B14F-4D97-AF65-F5344CB8AC3E}">
        <p14:creationId xmlns:p14="http://schemas.microsoft.com/office/powerpoint/2010/main" val="405748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Document Services is an incredibly helpful library that makes it easier to import and export documents, as well as generate text. While these activities are possible to accomplish using only Repository Access, using Document Services makes performing these actions more straightforward.</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9</a:t>
            </a:fld>
            <a:endParaRPr lang="en-US"/>
          </a:p>
        </p:txBody>
      </p:sp>
    </p:spTree>
    <p:extLst>
      <p:ext uri="{BB962C8B-B14F-4D97-AF65-F5344CB8AC3E}">
        <p14:creationId xmlns:p14="http://schemas.microsoft.com/office/powerpoint/2010/main" val="301030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Client Automation Tools, or CAT for short, is the library you’ll use when you want to control or access the Laserfiche Client’s user interface. Since the Client is a Windows app, it is much more difficult to customize the UI than it is with something like Web Access, a web application. CAT makes customizing the Client’s UI possible. If you’re familiar with </a:t>
            </a:r>
            <a:r>
              <a:rPr lang="en-US" sz="1200" kern="1200" dirty="0" err="1" smtClean="0">
                <a:solidFill>
                  <a:schemeClr val="tx1"/>
                </a:solidFill>
                <a:effectLst/>
                <a:latin typeface="+mn-lt"/>
                <a:ea typeface="+mn-ea"/>
                <a:cs typeface="+mn-cs"/>
              </a:rPr>
              <a:t>LFImageEnable</a:t>
            </a:r>
            <a:r>
              <a:rPr lang="en-US" sz="1200" kern="1200" dirty="0" smtClean="0">
                <a:solidFill>
                  <a:schemeClr val="tx1"/>
                </a:solidFill>
                <a:effectLst/>
                <a:latin typeface="+mn-lt"/>
                <a:ea typeface="+mn-ea"/>
                <a:cs typeface="+mn-cs"/>
              </a:rPr>
              <a:t>, CAT is the .NET successor to that. In addition, CAT is the only supported way to generate image pages from PDFs on import.</a:t>
            </a:r>
          </a:p>
          <a:p>
            <a:r>
              <a:rPr lang="en-US" sz="1200" kern="1200" dirty="0" smtClean="0">
                <a:solidFill>
                  <a:schemeClr val="tx1"/>
                </a:solidFill>
                <a:effectLst/>
                <a:latin typeface="+mn-lt"/>
                <a:ea typeface="+mn-ea"/>
                <a:cs typeface="+mn-cs"/>
              </a:rPr>
              <a:t>Let’s say you want to integrate the Laserfiche client with your own application or another application. Using CAT, you could add a button for your program on the Laserfiche Client’s toolbar. It works the other way, too. You could add a button that opens the Laserfiche Client in your other program.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CB5C6BC-54A8-E646-8881-0FF071EE150A}" type="slidenum">
              <a:rPr lang="en-US" smtClean="0"/>
              <a:t>10</a:t>
            </a:fld>
            <a:endParaRPr lang="en-US"/>
          </a:p>
        </p:txBody>
      </p:sp>
    </p:spTree>
    <p:extLst>
      <p:ext uri="{BB962C8B-B14F-4D97-AF65-F5344CB8AC3E}">
        <p14:creationId xmlns:p14="http://schemas.microsoft.com/office/powerpoint/2010/main" val="35120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take a look at a very basic SDK application demo. This isn’t the most realistic or exciting demo, but it is short and demonstrates many of the concepts we’re going to talk about.</a:t>
            </a:r>
          </a:p>
          <a:p>
            <a:r>
              <a:rPr lang="en-US" sz="1200" kern="1200" dirty="0" smtClean="0">
                <a:solidFill>
                  <a:schemeClr val="tx1"/>
                </a:solidFill>
                <a:effectLst/>
                <a:latin typeface="+mn-lt"/>
                <a:ea typeface="+mn-ea"/>
                <a:cs typeface="+mn-cs"/>
              </a:rPr>
              <a:t>This is a console application that takes the Entry ID specified by the user and returns the entry’s name and lists its fields and their values. This example uses the entry’s entry ID because it is a unique identifier for the entry and makes it straightforward to find and work with that particular entry. You might not always be initially finding an entry with its Entry ID, but using this value makes it easy to refer to an entry later on. </a:t>
            </a:r>
          </a:p>
          <a:p>
            <a:r>
              <a:rPr lang="en-US" sz="1200" kern="1200" dirty="0" smtClean="0">
                <a:solidFill>
                  <a:schemeClr val="tx1"/>
                </a:solidFill>
                <a:effectLst/>
                <a:latin typeface="+mn-lt"/>
                <a:ea typeface="+mn-ea"/>
                <a:cs typeface="+mn-cs"/>
              </a:rPr>
              <a:t>Let’s take a look in the repository and pick a document. Here’s one. I’ll right-click it and open its properties to see its entry id. If we open the document’s metadata, we can see its fields and their values. Now I’ll open the SDK application I wrote and see what it does.</a:t>
            </a:r>
          </a:p>
          <a:p>
            <a:r>
              <a:rPr lang="en-US" sz="1200" kern="1200" dirty="0" smtClean="0">
                <a:solidFill>
                  <a:schemeClr val="tx1"/>
                </a:solidFill>
                <a:effectLst/>
                <a:latin typeface="+mn-lt"/>
                <a:ea typeface="+mn-ea"/>
                <a:cs typeface="+mn-cs"/>
              </a:rPr>
              <a:t>I’ll enter the same Entry ID as we saw earlier on the document. You can see that the program returned the entry’s name and then its field information. It’s a basic application but it’s also a great place to start. Now, let’s look take a closer look at this application.</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11</a:t>
            </a:fld>
            <a:endParaRPr lang="en-US"/>
          </a:p>
        </p:txBody>
      </p:sp>
    </p:spTree>
    <p:extLst>
      <p:ext uri="{BB962C8B-B14F-4D97-AF65-F5344CB8AC3E}">
        <p14:creationId xmlns:p14="http://schemas.microsoft.com/office/powerpoint/2010/main" val="3224796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resen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6560" y="1687493"/>
            <a:ext cx="7076109" cy="932558"/>
          </a:xfrm>
        </p:spPr>
        <p:txBody>
          <a:bodyPr anchor="t" anchorCtr="0">
            <a:noAutofit/>
          </a:bodyPr>
          <a:lstStyle>
            <a:lvl1pPr algn="l">
              <a:defRPr sz="2600" b="1">
                <a:solidFill>
                  <a:schemeClr val="bg1"/>
                </a:solidFill>
              </a:defRPr>
            </a:lvl1pPr>
          </a:lstStyle>
          <a:p>
            <a:r>
              <a:rPr lang="en-US" dirty="0" smtClean="0"/>
              <a:t>Presentation Title</a:t>
            </a:r>
            <a:br>
              <a:rPr lang="en-US" dirty="0" smtClean="0"/>
            </a:br>
            <a:endParaRPr lang="en-US" dirty="0"/>
          </a:p>
        </p:txBody>
      </p:sp>
      <p:sp>
        <p:nvSpPr>
          <p:cNvPr id="10" name="Text Placeholder 9"/>
          <p:cNvSpPr>
            <a:spLocks noGrp="1"/>
          </p:cNvSpPr>
          <p:nvPr>
            <p:ph type="body" sz="quarter" idx="10" hasCustomPrompt="1"/>
          </p:nvPr>
        </p:nvSpPr>
        <p:spPr>
          <a:xfrm>
            <a:off x="1076561" y="3161810"/>
            <a:ext cx="3248439" cy="279114"/>
          </a:xfrm>
        </p:spPr>
        <p:txBody>
          <a:bodyPr>
            <a:noAutofit/>
          </a:bodyPr>
          <a:lstStyle>
            <a:lvl1pPr marL="0" indent="0" algn="l">
              <a:buFontTx/>
              <a:buNone/>
              <a:defRPr sz="12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First Presenter Name</a:t>
            </a:r>
          </a:p>
        </p:txBody>
      </p:sp>
      <p:sp>
        <p:nvSpPr>
          <p:cNvPr id="14" name="Text Placeholder 9"/>
          <p:cNvSpPr>
            <a:spLocks noGrp="1"/>
          </p:cNvSpPr>
          <p:nvPr>
            <p:ph type="body" sz="quarter" idx="13" hasCustomPrompt="1"/>
          </p:nvPr>
        </p:nvSpPr>
        <p:spPr>
          <a:xfrm>
            <a:off x="1076561" y="3423160"/>
            <a:ext cx="3248439" cy="293913"/>
          </a:xfrm>
        </p:spPr>
        <p:txBody>
          <a:bodyPr>
            <a:noAutofit/>
          </a:bodyPr>
          <a:lstStyle>
            <a:lvl1pPr marL="0" indent="0" algn="l">
              <a:buFontTx/>
              <a:buNone/>
              <a:defRPr sz="10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 Company</a:t>
            </a:r>
          </a:p>
        </p:txBody>
      </p:sp>
    </p:spTree>
    <p:extLst>
      <p:ext uri="{BB962C8B-B14F-4D97-AF65-F5344CB8AC3E}">
        <p14:creationId xmlns:p14="http://schemas.microsoft.com/office/powerpoint/2010/main" val="248276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Title Bar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860" y="-1458"/>
            <a:ext cx="8229600" cy="669845"/>
          </a:xfrm>
        </p:spPr>
        <p:txBody>
          <a:bodyPr>
            <a:noAutofit/>
          </a:bodyPr>
          <a:lstStyle>
            <a:lvl1pPr algn="l">
              <a:defRPr sz="3600" b="1">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299860" y="936010"/>
            <a:ext cx="8229600" cy="3544795"/>
          </a:xfrm>
        </p:spPr>
        <p:txBody>
          <a:bodyPr>
            <a:normAutofit/>
          </a:bodyPr>
          <a:lstStyle>
            <a:lvl1pPr marL="342900" indent="-342900">
              <a:lnSpc>
                <a:spcPct val="100000"/>
              </a:lnSpc>
              <a:buFont typeface="Lucida Grande"/>
              <a:buChar char="‣"/>
              <a:defRPr sz="3200"/>
            </a:lvl1pPr>
            <a:lvl2pPr marL="742950" indent="-285750">
              <a:buFont typeface="Arial"/>
              <a:buChar char="•"/>
              <a:defRPr baseline="0"/>
            </a:lvl2pPr>
            <a:lvl3pPr marL="1143000" indent="-228600">
              <a:buFont typeface="Wingdings" charset="2"/>
              <a:buChar char="§"/>
              <a:defRPr baseline="0"/>
            </a:lvl3pPr>
            <a:lvl4pPr marL="1600200" indent="-228600">
              <a:buFont typeface="Courier New"/>
              <a:buChar char="o"/>
              <a:defRPr/>
            </a:lvl4pPr>
            <a:lvl5pPr marL="2057400" indent="-228600">
              <a:buFont typeface="Lucida Grande"/>
              <a:buChar char="-"/>
              <a:defRPr/>
            </a:lvl5pPr>
          </a:lstStyle>
          <a:p>
            <a:pPr lvl="0"/>
            <a:r>
              <a:rPr lang="en-US" dirty="0" smtClean="0"/>
              <a:t>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1787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White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0" y="0"/>
            <a:ext cx="9144000" cy="4813300"/>
          </a:xfrm>
        </p:spPr>
        <p:txBody>
          <a:bodyPr>
            <a:normAutofit/>
          </a:bodyPr>
          <a:lstStyle>
            <a:lvl1pPr marL="0" indent="0" algn="ctr">
              <a:buNone/>
              <a:defRPr sz="2400" baseline="0">
                <a:solidFill>
                  <a:schemeClr val="bg1">
                    <a:lumMod val="75000"/>
                  </a:schemeClr>
                </a:solidFill>
              </a:defRPr>
            </a:lvl1pPr>
          </a:lstStyle>
          <a:p>
            <a:pPr lvl="0"/>
            <a:r>
              <a:rPr lang="en-US" dirty="0" smtClean="0"/>
              <a:t>White background for large content </a:t>
            </a:r>
            <a:br>
              <a:rPr lang="en-US" dirty="0" smtClean="0"/>
            </a:br>
            <a:r>
              <a:rPr lang="en-US" dirty="0" smtClean="0"/>
              <a:t>(click to add)</a:t>
            </a:r>
            <a:endParaRPr lang="en-US" dirty="0"/>
          </a:p>
        </p:txBody>
      </p:sp>
      <p:sp>
        <p:nvSpPr>
          <p:cNvPr id="5" name="Text Placeholder 8"/>
          <p:cNvSpPr>
            <a:spLocks noGrp="1"/>
          </p:cNvSpPr>
          <p:nvPr>
            <p:ph type="body" sz="quarter" idx="10" hasCustomPrompt="1"/>
          </p:nvPr>
        </p:nvSpPr>
        <p:spPr>
          <a:xfrm>
            <a:off x="294491" y="4826844"/>
            <a:ext cx="6233173" cy="316655"/>
          </a:xfrm>
        </p:spPr>
        <p:txBody>
          <a:bodyPr>
            <a:noAutofit/>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Section title or additional note (optional)</a:t>
            </a:r>
            <a:endParaRPr lang="en-US" dirty="0"/>
          </a:p>
        </p:txBody>
      </p:sp>
    </p:spTree>
    <p:extLst>
      <p:ext uri="{BB962C8B-B14F-4D97-AF65-F5344CB8AC3E}">
        <p14:creationId xmlns:p14="http://schemas.microsoft.com/office/powerpoint/2010/main" val="96767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0" y="0"/>
            <a:ext cx="9144000" cy="4813300"/>
          </a:xfrm>
        </p:spPr>
        <p:txBody>
          <a:bodyPr>
            <a:normAutofit/>
          </a:bodyPr>
          <a:lstStyle>
            <a:lvl1pPr marL="0" indent="0" algn="ctr">
              <a:buNone/>
              <a:defRPr sz="2400" baseline="0">
                <a:solidFill>
                  <a:schemeClr val="bg1">
                    <a:lumMod val="75000"/>
                  </a:schemeClr>
                </a:solidFill>
              </a:defRPr>
            </a:lvl1pPr>
          </a:lstStyle>
          <a:p>
            <a:pPr lvl="0"/>
            <a:r>
              <a:rPr lang="en-US" dirty="0" smtClean="0"/>
              <a:t>White background for large content </a:t>
            </a:r>
            <a:br>
              <a:rPr lang="en-US" dirty="0" smtClean="0"/>
            </a:br>
            <a:r>
              <a:rPr lang="en-US" dirty="0" smtClean="0"/>
              <a:t>(click to add)</a:t>
            </a:r>
            <a:endParaRPr lang="en-US" dirty="0"/>
          </a:p>
        </p:txBody>
      </p:sp>
    </p:spTree>
    <p:extLst>
      <p:ext uri="{BB962C8B-B14F-4D97-AF65-F5344CB8AC3E}">
        <p14:creationId xmlns:p14="http://schemas.microsoft.com/office/powerpoint/2010/main" val="90167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hite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0" y="0"/>
            <a:ext cx="9144000" cy="4813300"/>
          </a:xfrm>
        </p:spPr>
        <p:txBody>
          <a:bodyPr>
            <a:normAutofit/>
          </a:bodyPr>
          <a:lstStyle>
            <a:lvl1pPr marL="0" indent="0" algn="ctr">
              <a:buNone/>
              <a:defRPr sz="2400" baseline="0">
                <a:solidFill>
                  <a:schemeClr val="bg1">
                    <a:lumMod val="75000"/>
                  </a:schemeClr>
                </a:solidFill>
              </a:defRPr>
            </a:lvl1pPr>
          </a:lstStyle>
          <a:p>
            <a:pPr lvl="0"/>
            <a:r>
              <a:rPr lang="en-US" dirty="0" smtClean="0"/>
              <a:t>White background for large content </a:t>
            </a:r>
            <a:br>
              <a:rPr lang="en-US" dirty="0" smtClean="0"/>
            </a:br>
            <a:r>
              <a:rPr lang="en-US" dirty="0" smtClean="0"/>
              <a:t>(click to add)</a:t>
            </a:r>
            <a:endParaRPr lang="en-US" dirty="0"/>
          </a:p>
        </p:txBody>
      </p:sp>
    </p:spTree>
    <p:extLst>
      <p:ext uri="{BB962C8B-B14F-4D97-AF65-F5344CB8AC3E}">
        <p14:creationId xmlns:p14="http://schemas.microsoft.com/office/powerpoint/2010/main" val="129356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2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6560" y="1687493"/>
            <a:ext cx="7076109" cy="932558"/>
          </a:xfrm>
        </p:spPr>
        <p:txBody>
          <a:bodyPr anchor="t" anchorCtr="0">
            <a:noAutofit/>
          </a:bodyPr>
          <a:lstStyle>
            <a:lvl1pPr algn="l">
              <a:defRPr sz="2600" b="1">
                <a:solidFill>
                  <a:schemeClr val="bg1"/>
                </a:solidFill>
              </a:defRPr>
            </a:lvl1pPr>
          </a:lstStyle>
          <a:p>
            <a:r>
              <a:rPr lang="en-US" dirty="0" smtClean="0"/>
              <a:t>Presentation Title</a:t>
            </a:r>
            <a:br>
              <a:rPr lang="en-US" dirty="0" smtClean="0"/>
            </a:br>
            <a:endParaRPr lang="en-US" dirty="0"/>
          </a:p>
        </p:txBody>
      </p:sp>
      <p:sp>
        <p:nvSpPr>
          <p:cNvPr id="10" name="Text Placeholder 9"/>
          <p:cNvSpPr>
            <a:spLocks noGrp="1"/>
          </p:cNvSpPr>
          <p:nvPr>
            <p:ph type="body" sz="quarter" idx="10" hasCustomPrompt="1"/>
          </p:nvPr>
        </p:nvSpPr>
        <p:spPr>
          <a:xfrm>
            <a:off x="1076561" y="3161810"/>
            <a:ext cx="3248439" cy="279114"/>
          </a:xfrm>
        </p:spPr>
        <p:txBody>
          <a:bodyPr>
            <a:noAutofit/>
          </a:bodyPr>
          <a:lstStyle>
            <a:lvl1pPr marL="0" indent="0" algn="l">
              <a:buFontTx/>
              <a:buNone/>
              <a:defRPr sz="12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First Presenter Name</a:t>
            </a:r>
          </a:p>
        </p:txBody>
      </p:sp>
      <p:sp>
        <p:nvSpPr>
          <p:cNvPr id="14" name="Text Placeholder 9"/>
          <p:cNvSpPr>
            <a:spLocks noGrp="1"/>
          </p:cNvSpPr>
          <p:nvPr>
            <p:ph type="body" sz="quarter" idx="13" hasCustomPrompt="1"/>
          </p:nvPr>
        </p:nvSpPr>
        <p:spPr>
          <a:xfrm>
            <a:off x="1076561" y="3423160"/>
            <a:ext cx="3248439" cy="293913"/>
          </a:xfrm>
        </p:spPr>
        <p:txBody>
          <a:bodyPr>
            <a:noAutofit/>
          </a:bodyPr>
          <a:lstStyle>
            <a:lvl1pPr marL="0" indent="0" algn="l">
              <a:buFontTx/>
              <a:buNone/>
              <a:defRPr sz="10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 Company</a:t>
            </a:r>
          </a:p>
        </p:txBody>
      </p:sp>
      <p:sp>
        <p:nvSpPr>
          <p:cNvPr id="11" name="Text Placeholder 9"/>
          <p:cNvSpPr>
            <a:spLocks noGrp="1"/>
          </p:cNvSpPr>
          <p:nvPr>
            <p:ph type="body" sz="quarter" idx="14" hasCustomPrompt="1"/>
          </p:nvPr>
        </p:nvSpPr>
        <p:spPr>
          <a:xfrm>
            <a:off x="4562475" y="3161810"/>
            <a:ext cx="3248439" cy="279114"/>
          </a:xfrm>
        </p:spPr>
        <p:txBody>
          <a:bodyPr>
            <a:noAutofit/>
          </a:bodyPr>
          <a:lstStyle>
            <a:lvl1pPr marL="0" indent="0" algn="l">
              <a:buFontTx/>
              <a:buNone/>
              <a:defRPr sz="12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Second Presenter Name</a:t>
            </a:r>
          </a:p>
        </p:txBody>
      </p:sp>
      <p:sp>
        <p:nvSpPr>
          <p:cNvPr id="12" name="Text Placeholder 9"/>
          <p:cNvSpPr>
            <a:spLocks noGrp="1"/>
          </p:cNvSpPr>
          <p:nvPr>
            <p:ph type="body" sz="quarter" idx="15" hasCustomPrompt="1"/>
          </p:nvPr>
        </p:nvSpPr>
        <p:spPr>
          <a:xfrm>
            <a:off x="4562475" y="3423160"/>
            <a:ext cx="3248439" cy="293913"/>
          </a:xfrm>
        </p:spPr>
        <p:txBody>
          <a:bodyPr>
            <a:noAutofit/>
          </a:bodyPr>
          <a:lstStyle>
            <a:lvl1pPr marL="0" indent="0" algn="l">
              <a:buFontTx/>
              <a:buNone/>
              <a:defRPr sz="10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 Company</a:t>
            </a:r>
          </a:p>
        </p:txBody>
      </p:sp>
    </p:spTree>
    <p:extLst>
      <p:ext uri="{BB962C8B-B14F-4D97-AF65-F5344CB8AC3E}">
        <p14:creationId xmlns:p14="http://schemas.microsoft.com/office/powerpoint/2010/main" val="96076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3442"/>
            <a:ext cx="7772400" cy="1102519"/>
          </a:xfrm>
        </p:spPr>
        <p:txBody>
          <a:bodyPr>
            <a:normAutofit/>
          </a:bodyPr>
          <a:lstStyle>
            <a:lvl1pPr>
              <a:defRPr sz="3600" b="1">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371600" y="2423047"/>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en-US" dirty="0"/>
          </a:p>
        </p:txBody>
      </p:sp>
    </p:spTree>
    <p:extLst>
      <p:ext uri="{BB962C8B-B14F-4D97-AF65-F5344CB8AC3E}">
        <p14:creationId xmlns:p14="http://schemas.microsoft.com/office/powerpoint/2010/main" val="360376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ue Title Bar ">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860" y="-1458"/>
            <a:ext cx="8229600" cy="669845"/>
          </a:xfrm>
        </p:spPr>
        <p:txBody>
          <a:bodyPr>
            <a:noAutofit/>
          </a:bodyPr>
          <a:lstStyle>
            <a:lvl1pPr algn="l">
              <a:defRPr sz="3600" b="1">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299860" y="936010"/>
            <a:ext cx="8229600" cy="3544795"/>
          </a:xfrm>
          <a:ln>
            <a:noFill/>
          </a:ln>
        </p:spPr>
        <p:txBody>
          <a:bodyPr>
            <a:normAutofit/>
          </a:bodyPr>
          <a:lstStyle>
            <a:lvl1pPr marL="342900" indent="-342900">
              <a:lnSpc>
                <a:spcPct val="100000"/>
              </a:lnSpc>
              <a:buFont typeface="Lucida Grande"/>
              <a:buChar char="‣"/>
              <a:defRPr sz="3200">
                <a:solidFill>
                  <a:schemeClr val="tx1"/>
                </a:solidFill>
              </a:defRPr>
            </a:lvl1pPr>
            <a:lvl2pPr marL="742950" indent="-285750">
              <a:buFont typeface="Arial"/>
              <a:buChar char="•"/>
              <a:defRPr baseline="0">
                <a:solidFill>
                  <a:schemeClr val="tx1"/>
                </a:solidFill>
              </a:defRPr>
            </a:lvl2pPr>
            <a:lvl3pPr marL="1143000" indent="-228600">
              <a:buFont typeface="Wingdings" charset="2"/>
              <a:buChar char="§"/>
              <a:defRPr baseline="0">
                <a:solidFill>
                  <a:schemeClr val="tx1"/>
                </a:solidFill>
              </a:defRPr>
            </a:lvl3pPr>
            <a:lvl4pPr marL="1600200" indent="-228600">
              <a:buFont typeface="Courier New"/>
              <a:buChar char="o"/>
              <a:defRPr>
                <a:solidFill>
                  <a:schemeClr val="tx1"/>
                </a:solidFill>
              </a:defRPr>
            </a:lvl4pPr>
            <a:lvl5pPr marL="2057400" indent="-228600">
              <a:buFont typeface="Lucida Grande"/>
              <a:buChar char="-"/>
              <a:defRPr>
                <a:solidFill>
                  <a:schemeClr val="tx1"/>
                </a:solidFill>
              </a:defRPr>
            </a:lvl5pPr>
          </a:lstStyle>
          <a:p>
            <a:pPr lvl="0"/>
            <a:r>
              <a:rPr lang="en-US" dirty="0" smtClean="0"/>
              <a:t>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1787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ite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0" y="6409"/>
            <a:ext cx="9144000" cy="4813300"/>
          </a:xfrm>
        </p:spPr>
        <p:txBody>
          <a:bodyPr>
            <a:normAutofit/>
          </a:bodyPr>
          <a:lstStyle>
            <a:lvl1pPr marL="0" indent="0" algn="ctr">
              <a:buNone/>
              <a:defRPr sz="2400" baseline="0">
                <a:solidFill>
                  <a:schemeClr val="bg1">
                    <a:lumMod val="75000"/>
                  </a:schemeClr>
                </a:solidFill>
              </a:defRPr>
            </a:lvl1pPr>
          </a:lstStyle>
          <a:p>
            <a:pPr lvl="0"/>
            <a:r>
              <a:rPr lang="en-US" dirty="0" smtClean="0"/>
              <a:t>White background for large content </a:t>
            </a:r>
            <a:br>
              <a:rPr lang="en-US" dirty="0" smtClean="0"/>
            </a:br>
            <a:r>
              <a:rPr lang="en-US" dirty="0" smtClean="0"/>
              <a:t>(click to add)</a:t>
            </a:r>
            <a:endParaRPr lang="en-US" dirty="0"/>
          </a:p>
        </p:txBody>
      </p:sp>
    </p:spTree>
    <p:extLst>
      <p:ext uri="{BB962C8B-B14F-4D97-AF65-F5344CB8AC3E}">
        <p14:creationId xmlns:p14="http://schemas.microsoft.com/office/powerpoint/2010/main" val="96767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2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6560" y="1687493"/>
            <a:ext cx="7076109" cy="932558"/>
          </a:xfrm>
        </p:spPr>
        <p:txBody>
          <a:bodyPr anchor="t" anchorCtr="0">
            <a:noAutofit/>
          </a:bodyPr>
          <a:lstStyle>
            <a:lvl1pPr algn="l">
              <a:defRPr sz="2600" b="1">
                <a:solidFill>
                  <a:schemeClr val="bg1"/>
                </a:solidFill>
              </a:defRPr>
            </a:lvl1pPr>
          </a:lstStyle>
          <a:p>
            <a:r>
              <a:rPr lang="en-US" dirty="0" smtClean="0"/>
              <a:t>Presentation Title</a:t>
            </a:r>
            <a:br>
              <a:rPr lang="en-US" dirty="0" smtClean="0"/>
            </a:br>
            <a:endParaRPr lang="en-US" dirty="0"/>
          </a:p>
        </p:txBody>
      </p:sp>
      <p:sp>
        <p:nvSpPr>
          <p:cNvPr id="10" name="Text Placeholder 9"/>
          <p:cNvSpPr>
            <a:spLocks noGrp="1"/>
          </p:cNvSpPr>
          <p:nvPr>
            <p:ph type="body" sz="quarter" idx="10" hasCustomPrompt="1"/>
          </p:nvPr>
        </p:nvSpPr>
        <p:spPr>
          <a:xfrm>
            <a:off x="1076561" y="3161810"/>
            <a:ext cx="3248439" cy="279114"/>
          </a:xfrm>
        </p:spPr>
        <p:txBody>
          <a:bodyPr>
            <a:noAutofit/>
          </a:bodyPr>
          <a:lstStyle>
            <a:lvl1pPr marL="0" indent="0" algn="l">
              <a:buFontTx/>
              <a:buNone/>
              <a:defRPr sz="12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First Presenter Name</a:t>
            </a:r>
          </a:p>
        </p:txBody>
      </p:sp>
      <p:sp>
        <p:nvSpPr>
          <p:cNvPr id="14" name="Text Placeholder 9"/>
          <p:cNvSpPr>
            <a:spLocks noGrp="1"/>
          </p:cNvSpPr>
          <p:nvPr>
            <p:ph type="body" sz="quarter" idx="13" hasCustomPrompt="1"/>
          </p:nvPr>
        </p:nvSpPr>
        <p:spPr>
          <a:xfrm>
            <a:off x="1076561" y="3423160"/>
            <a:ext cx="3248439" cy="293913"/>
          </a:xfrm>
        </p:spPr>
        <p:txBody>
          <a:bodyPr>
            <a:noAutofit/>
          </a:bodyPr>
          <a:lstStyle>
            <a:lvl1pPr marL="0" indent="0" algn="l">
              <a:buFontTx/>
              <a:buNone/>
              <a:defRPr sz="10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a:t>
            </a:r>
          </a:p>
        </p:txBody>
      </p:sp>
      <p:sp>
        <p:nvSpPr>
          <p:cNvPr id="11" name="Text Placeholder 9"/>
          <p:cNvSpPr>
            <a:spLocks noGrp="1"/>
          </p:cNvSpPr>
          <p:nvPr>
            <p:ph type="body" sz="quarter" idx="14" hasCustomPrompt="1"/>
          </p:nvPr>
        </p:nvSpPr>
        <p:spPr>
          <a:xfrm>
            <a:off x="4562475" y="3161810"/>
            <a:ext cx="3248439" cy="279114"/>
          </a:xfrm>
        </p:spPr>
        <p:txBody>
          <a:bodyPr>
            <a:noAutofit/>
          </a:bodyPr>
          <a:lstStyle>
            <a:lvl1pPr marL="0" indent="0" algn="l">
              <a:buFontTx/>
              <a:buNone/>
              <a:defRPr sz="12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Second Presenter Name</a:t>
            </a:r>
          </a:p>
        </p:txBody>
      </p:sp>
      <p:sp>
        <p:nvSpPr>
          <p:cNvPr id="12" name="Text Placeholder 9"/>
          <p:cNvSpPr>
            <a:spLocks noGrp="1"/>
          </p:cNvSpPr>
          <p:nvPr>
            <p:ph type="body" sz="quarter" idx="15" hasCustomPrompt="1"/>
          </p:nvPr>
        </p:nvSpPr>
        <p:spPr>
          <a:xfrm>
            <a:off x="4562475" y="3423160"/>
            <a:ext cx="3248439" cy="293913"/>
          </a:xfrm>
        </p:spPr>
        <p:txBody>
          <a:bodyPr>
            <a:noAutofit/>
          </a:bodyPr>
          <a:lstStyle>
            <a:lvl1pPr marL="0" indent="0" algn="l">
              <a:buFontTx/>
              <a:buNone/>
              <a:defRPr sz="10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a:t>
            </a:r>
          </a:p>
        </p:txBody>
      </p:sp>
    </p:spTree>
    <p:extLst>
      <p:ext uri="{BB962C8B-B14F-4D97-AF65-F5344CB8AC3E}">
        <p14:creationId xmlns:p14="http://schemas.microsoft.com/office/powerpoint/2010/main" val="24827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ue Title Ba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860" y="-1458"/>
            <a:ext cx="8229600" cy="669845"/>
          </a:xfrm>
        </p:spPr>
        <p:txBody>
          <a:bodyPr>
            <a:noAutofit/>
          </a:bodyPr>
          <a:lstStyle>
            <a:lvl1pPr algn="l">
              <a:defRPr sz="3600" b="1">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299860" y="936010"/>
            <a:ext cx="8229600" cy="3544795"/>
          </a:xfrm>
        </p:spPr>
        <p:txBody>
          <a:bodyPr>
            <a:normAutofit/>
          </a:bodyPr>
          <a:lstStyle>
            <a:lvl1pPr marL="342900" indent="-342900">
              <a:lnSpc>
                <a:spcPct val="100000"/>
              </a:lnSpc>
              <a:buFont typeface="Lucida Grande"/>
              <a:buChar char="‣"/>
              <a:defRPr sz="3200"/>
            </a:lvl1pPr>
            <a:lvl2pPr marL="742950" indent="-285750">
              <a:buFont typeface="Arial"/>
              <a:buChar char="•"/>
              <a:defRPr baseline="0"/>
            </a:lvl2pPr>
            <a:lvl3pPr marL="1143000" indent="-228600">
              <a:buFont typeface="Wingdings" charset="2"/>
              <a:buChar char="§"/>
              <a:defRPr baseline="0"/>
            </a:lvl3pPr>
            <a:lvl4pPr marL="1600200" indent="-228600">
              <a:buFont typeface="Courier New"/>
              <a:buChar char="o"/>
              <a:defRPr/>
            </a:lvl4pPr>
            <a:lvl5pPr marL="2057400" indent="-228600">
              <a:buFont typeface="Lucida Grande"/>
              <a:buChar char="-"/>
              <a:defRPr/>
            </a:lvl5pPr>
          </a:lstStyle>
          <a:p>
            <a:pPr lvl="0"/>
            <a:r>
              <a:rPr lang="en-US" dirty="0" smtClean="0"/>
              <a:t>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736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3442"/>
            <a:ext cx="7772400" cy="1102519"/>
          </a:xfrm>
        </p:spPr>
        <p:txBody>
          <a:bodyPr>
            <a:normAutofit/>
          </a:bodyPr>
          <a:lstStyle>
            <a:lvl1pPr>
              <a:defRPr sz="3600" b="1">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371600" y="2423047"/>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en-US" dirty="0"/>
          </a:p>
        </p:txBody>
      </p:sp>
    </p:spTree>
    <p:extLst>
      <p:ext uri="{BB962C8B-B14F-4D97-AF65-F5344CB8AC3E}">
        <p14:creationId xmlns:p14="http://schemas.microsoft.com/office/powerpoint/2010/main" val="360376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ue Title Ba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860" y="-1458"/>
            <a:ext cx="8229600" cy="669845"/>
          </a:xfrm>
        </p:spPr>
        <p:txBody>
          <a:bodyPr>
            <a:noAutofit/>
          </a:bodyPr>
          <a:lstStyle>
            <a:lvl1pPr algn="l">
              <a:defRPr sz="3600" b="1">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299860" y="936010"/>
            <a:ext cx="8229600" cy="3544795"/>
          </a:xfrm>
        </p:spPr>
        <p:txBody>
          <a:bodyPr>
            <a:normAutofit/>
          </a:bodyPr>
          <a:lstStyle>
            <a:lvl1pPr marL="342900" indent="-342900">
              <a:lnSpc>
                <a:spcPct val="100000"/>
              </a:lnSpc>
              <a:buFont typeface="Lucida Grande"/>
              <a:buChar char="‣"/>
              <a:defRPr sz="3200"/>
            </a:lvl1pPr>
            <a:lvl2pPr marL="742950" indent="-285750">
              <a:buFont typeface="Arial"/>
              <a:buChar char="•"/>
              <a:defRPr baseline="0"/>
            </a:lvl2pPr>
            <a:lvl3pPr marL="1143000" indent="-228600">
              <a:buFont typeface="Wingdings" charset="2"/>
              <a:buChar char="§"/>
              <a:defRPr baseline="0"/>
            </a:lvl3pPr>
            <a:lvl4pPr marL="1600200" indent="-228600">
              <a:buFont typeface="Courier New"/>
              <a:buChar char="o"/>
              <a:defRPr/>
            </a:lvl4pPr>
            <a:lvl5pPr marL="2057400" indent="-228600">
              <a:buFont typeface="Lucida Grande"/>
              <a:buChar char="-"/>
              <a:defRPr/>
            </a:lvl5pPr>
          </a:lstStyle>
          <a:p>
            <a:pPr lvl="0"/>
            <a:r>
              <a:rPr lang="en-US" dirty="0" smtClean="0"/>
              <a:t>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8"/>
          <p:cNvSpPr>
            <a:spLocks noGrp="1"/>
          </p:cNvSpPr>
          <p:nvPr>
            <p:ph type="body" sz="quarter" idx="10" hasCustomPrompt="1"/>
          </p:nvPr>
        </p:nvSpPr>
        <p:spPr>
          <a:xfrm>
            <a:off x="294491" y="4826844"/>
            <a:ext cx="6233173" cy="316655"/>
          </a:xfrm>
        </p:spPr>
        <p:txBody>
          <a:bodyPr>
            <a:noAutofit/>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Section title or additional note (optional)</a:t>
            </a:r>
            <a:endParaRPr lang="en-US" dirty="0"/>
          </a:p>
        </p:txBody>
      </p:sp>
    </p:spTree>
    <p:extLst>
      <p:ext uri="{BB962C8B-B14F-4D97-AF65-F5344CB8AC3E}">
        <p14:creationId xmlns:p14="http://schemas.microsoft.com/office/powerpoint/2010/main" val="115720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0E00E3-C863-D243-9260-55F6744A893D}" type="datetimeFigureOut">
              <a:rPr lang="en-US" smtClean="0"/>
              <a:t>6/26/2014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8599B2-3E77-7D49-890C-04BC208562BC}" type="slidenum">
              <a:rPr lang="en-US" smtClean="0"/>
              <a:t>‹#›</a:t>
            </a:fld>
            <a:endParaRPr lang="en-US"/>
          </a:p>
        </p:txBody>
      </p:sp>
    </p:spTree>
    <p:extLst>
      <p:ext uri="{BB962C8B-B14F-4D97-AF65-F5344CB8AC3E}">
        <p14:creationId xmlns:p14="http://schemas.microsoft.com/office/powerpoint/2010/main" val="156116327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62" r:id="rId8"/>
    <p:sldLayoutId id="2147483666" r:id="rId9"/>
    <p:sldLayoutId id="2147483664" r:id="rId10"/>
    <p:sldLayoutId id="2147483661" r:id="rId11"/>
    <p:sldLayoutId id="2147483663" r:id="rId12"/>
    <p:sldLayoutId id="214748366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Getting </a:t>
            </a:r>
            <a:r>
              <a:rPr lang="en-US" dirty="0" smtClean="0"/>
              <a:t>Started with the Laserfiche SDK</a:t>
            </a:r>
            <a:endParaRPr lang="en-US" dirty="0"/>
          </a:p>
        </p:txBody>
      </p:sp>
    </p:spTree>
    <p:extLst>
      <p:ext uri="{BB962C8B-B14F-4D97-AF65-F5344CB8AC3E}">
        <p14:creationId xmlns:p14="http://schemas.microsoft.com/office/powerpoint/2010/main" val="211999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Automation Tools</a:t>
            </a:r>
            <a:endParaRPr lang="en-US" dirty="0"/>
          </a:p>
        </p:txBody>
      </p:sp>
      <p:sp>
        <p:nvSpPr>
          <p:cNvPr id="3" name="Content Placeholder 2"/>
          <p:cNvSpPr>
            <a:spLocks noGrp="1"/>
          </p:cNvSpPr>
          <p:nvPr>
            <p:ph idx="1"/>
          </p:nvPr>
        </p:nvSpPr>
        <p:spPr/>
        <p:txBody>
          <a:bodyPr/>
          <a:lstStyle/>
          <a:p>
            <a:r>
              <a:rPr lang="en-US" dirty="0" smtClean="0"/>
              <a:t>Control UI</a:t>
            </a:r>
          </a:p>
          <a:p>
            <a:r>
              <a:rPr lang="en-US" dirty="0" smtClean="0"/>
              <a:t>Scan</a:t>
            </a:r>
          </a:p>
          <a:p>
            <a:r>
              <a:rPr lang="en-US" dirty="0" smtClean="0"/>
              <a:t>Integrate Laserfiche and other applications</a:t>
            </a:r>
          </a:p>
        </p:txBody>
      </p:sp>
    </p:spTree>
    <p:extLst>
      <p:ext uri="{BB962C8B-B14F-4D97-AF65-F5344CB8AC3E}">
        <p14:creationId xmlns:p14="http://schemas.microsoft.com/office/powerpoint/2010/main" val="521579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Quick Demo!</a:t>
            </a:r>
            <a:endParaRPr lang="en-US" dirty="0"/>
          </a:p>
        </p:txBody>
      </p:sp>
    </p:spTree>
    <p:extLst>
      <p:ext uri="{BB962C8B-B14F-4D97-AF65-F5344CB8AC3E}">
        <p14:creationId xmlns:p14="http://schemas.microsoft.com/office/powerpoint/2010/main" val="1232214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Overview</a:t>
            </a:r>
            <a:endParaRPr lang="en-US" dirty="0"/>
          </a:p>
        </p:txBody>
      </p:sp>
      <p:sp>
        <p:nvSpPr>
          <p:cNvPr id="3" name="Content Placeholder 2"/>
          <p:cNvSpPr>
            <a:spLocks noGrp="1"/>
          </p:cNvSpPr>
          <p:nvPr>
            <p:ph idx="1"/>
          </p:nvPr>
        </p:nvSpPr>
        <p:spPr/>
        <p:txBody>
          <a:bodyPr/>
          <a:lstStyle/>
          <a:p>
            <a:r>
              <a:rPr lang="en-US" dirty="0" smtClean="0"/>
              <a:t>Logging in and out</a:t>
            </a:r>
          </a:p>
          <a:p>
            <a:r>
              <a:rPr lang="en-US" dirty="0" smtClean="0"/>
              <a:t>Working with entries</a:t>
            </a:r>
          </a:p>
          <a:p>
            <a:r>
              <a:rPr lang="en-US" dirty="0" smtClean="0"/>
              <a:t>Modifying field values</a:t>
            </a:r>
          </a:p>
          <a:p>
            <a:r>
              <a:rPr lang="en-US" dirty="0" smtClean="0"/>
              <a:t>Locking and saving</a:t>
            </a:r>
          </a:p>
          <a:p>
            <a:r>
              <a:rPr lang="en-US" dirty="0" smtClean="0"/>
              <a:t>Searching</a:t>
            </a:r>
          </a:p>
          <a:p>
            <a:pPr marL="0" indent="0">
              <a:buNone/>
            </a:pPr>
            <a:endParaRPr lang="en-US" dirty="0"/>
          </a:p>
        </p:txBody>
      </p:sp>
    </p:spTree>
    <p:extLst>
      <p:ext uri="{BB962C8B-B14F-4D97-AF65-F5344CB8AC3E}">
        <p14:creationId xmlns:p14="http://schemas.microsoft.com/office/powerpoint/2010/main" val="452015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Demo Recap</a:t>
            </a:r>
            <a:endParaRPr lang="en-US" dirty="0"/>
          </a:p>
        </p:txBody>
      </p:sp>
      <p:sp>
        <p:nvSpPr>
          <p:cNvPr id="3" name="Content Placeholder 2"/>
          <p:cNvSpPr>
            <a:spLocks noGrp="1"/>
          </p:cNvSpPr>
          <p:nvPr>
            <p:ph idx="1"/>
          </p:nvPr>
        </p:nvSpPr>
        <p:spPr/>
        <p:txBody>
          <a:bodyPr>
            <a:normAutofit/>
          </a:bodyPr>
          <a:lstStyle/>
          <a:p>
            <a:r>
              <a:rPr lang="en-US" dirty="0" smtClean="0"/>
              <a:t>Returned name and field values for an entry</a:t>
            </a:r>
          </a:p>
        </p:txBody>
      </p:sp>
    </p:spTree>
    <p:extLst>
      <p:ext uri="{BB962C8B-B14F-4D97-AF65-F5344CB8AC3E}">
        <p14:creationId xmlns:p14="http://schemas.microsoft.com/office/powerpoint/2010/main" val="559045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 the Scenes</a:t>
            </a:r>
            <a:endParaRPr lang="en-US" dirty="0"/>
          </a:p>
        </p:txBody>
      </p:sp>
      <p:sp>
        <p:nvSpPr>
          <p:cNvPr id="3" name="Content Placeholder 2"/>
          <p:cNvSpPr>
            <a:spLocks noGrp="1"/>
          </p:cNvSpPr>
          <p:nvPr>
            <p:ph idx="1"/>
          </p:nvPr>
        </p:nvSpPr>
        <p:spPr/>
        <p:txBody>
          <a:bodyPr>
            <a:normAutofit/>
          </a:bodyPr>
          <a:lstStyle/>
          <a:p>
            <a:r>
              <a:rPr lang="en-US" dirty="0" smtClean="0"/>
              <a:t>Logged in</a:t>
            </a:r>
          </a:p>
          <a:p>
            <a:r>
              <a:rPr lang="en-US" dirty="0" smtClean="0"/>
              <a:t>Found an entry</a:t>
            </a:r>
          </a:p>
          <a:p>
            <a:pPr lvl="1"/>
            <a:r>
              <a:rPr lang="en-US" dirty="0" smtClean="0"/>
              <a:t>Found its field information</a:t>
            </a:r>
          </a:p>
          <a:p>
            <a:r>
              <a:rPr lang="en-US" dirty="0" smtClean="0"/>
              <a:t>Logged out</a:t>
            </a:r>
          </a:p>
        </p:txBody>
      </p:sp>
    </p:spTree>
    <p:extLst>
      <p:ext uri="{BB962C8B-B14F-4D97-AF65-F5344CB8AC3E}">
        <p14:creationId xmlns:p14="http://schemas.microsoft.com/office/powerpoint/2010/main" val="942805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Code</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err="1" smtClean="0">
                <a:solidFill>
                  <a:srgbClr val="2B91AF"/>
                </a:solidFill>
                <a:highlight>
                  <a:srgbClr val="FFFFFF"/>
                </a:highlight>
                <a:latin typeface="Consolas"/>
              </a:rPr>
              <a:t>RepositoryRegistration</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myRepoReg</a:t>
            </a:r>
            <a:r>
              <a:rPr lang="en-US" dirty="0">
                <a:solidFill>
                  <a:srgbClr val="000000"/>
                </a:solidFill>
                <a:highlight>
                  <a:srgbClr val="FFFFFF"/>
                </a:highlight>
                <a:latin typeface="Consolas"/>
              </a:rPr>
              <a:t>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RepositoryRegistration</a:t>
            </a:r>
            <a:r>
              <a:rPr lang="en-US" dirty="0" smtClean="0">
                <a:solidFill>
                  <a:srgbClr val="000000"/>
                </a:solidFill>
                <a:highlight>
                  <a:srgbClr val="FFFFFF"/>
                </a:highlight>
                <a:latin typeface="Consolas"/>
              </a:rPr>
              <a:t>(</a:t>
            </a:r>
            <a:r>
              <a:rPr lang="en-US" dirty="0" smtClean="0">
                <a:solidFill>
                  <a:srgbClr val="A31515"/>
                </a:solidFill>
                <a:highlight>
                  <a:srgbClr val="FFFFFF"/>
                </a:highlight>
                <a:latin typeface="Consolas"/>
              </a:rPr>
              <a:t>“</a:t>
            </a:r>
            <a:r>
              <a:rPr lang="en-US" dirty="0" err="1" smtClean="0">
                <a:solidFill>
                  <a:srgbClr val="A31515"/>
                </a:solidFill>
                <a:highlight>
                  <a:srgbClr val="FFFFFF"/>
                </a:highlight>
                <a:latin typeface="Consolas"/>
              </a:rPr>
              <a:t>localhost</a:t>
            </a:r>
            <a:r>
              <a:rPr lang="en-US" dirty="0" smtClean="0">
                <a:solidFill>
                  <a:srgbClr val="A31515"/>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A31515"/>
                </a:solidFill>
                <a:highlight>
                  <a:srgbClr val="FFFFFF"/>
                </a:highlight>
                <a:latin typeface="Consolas"/>
              </a:rPr>
              <a:t>“</a:t>
            </a:r>
            <a:r>
              <a:rPr lang="en-US" dirty="0" err="1" smtClean="0">
                <a:solidFill>
                  <a:srgbClr val="A31515"/>
                </a:solidFill>
                <a:highlight>
                  <a:srgbClr val="FFFFFF"/>
                </a:highlight>
                <a:latin typeface="Consolas"/>
              </a:rPr>
              <a:t>LaserInvestigators</a:t>
            </a:r>
            <a:r>
              <a:rPr lang="en-US" dirty="0" smtClean="0">
                <a:solidFill>
                  <a:srgbClr val="A31515"/>
                </a:solidFill>
                <a:highlight>
                  <a:srgbClr val="FFFFFF"/>
                </a:highlight>
                <a:latin typeface="Consolas"/>
              </a:rPr>
              <a:t>"</a:t>
            </a:r>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pPr marL="0" indent="0">
              <a:buNone/>
            </a:pPr>
            <a:r>
              <a:rPr lang="en-US" dirty="0" smtClean="0">
                <a:solidFill>
                  <a:srgbClr val="2B91AF"/>
                </a:solidFill>
                <a:highlight>
                  <a:srgbClr val="FFFFFF"/>
                </a:highlight>
                <a:latin typeface="Consolas"/>
              </a:rPr>
              <a:t>Session</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mySess</a:t>
            </a:r>
            <a:r>
              <a:rPr lang="en-US" dirty="0">
                <a:solidFill>
                  <a:srgbClr val="000000"/>
                </a:solidFill>
                <a:highlight>
                  <a:srgbClr val="FFFFFF"/>
                </a:highlight>
                <a:latin typeface="Consolas"/>
              </a:rPr>
              <a:t>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Session</a:t>
            </a:r>
            <a:r>
              <a:rPr lang="en-US" dirty="0">
                <a:solidFill>
                  <a:srgbClr val="000000"/>
                </a:solidFill>
                <a:highlight>
                  <a:srgbClr val="FFFFFF"/>
                </a:highlight>
                <a:latin typeface="Consolas"/>
              </a:rPr>
              <a:t>();</a:t>
            </a:r>
          </a:p>
          <a:p>
            <a:pPr marL="0" indent="0">
              <a:buNone/>
            </a:pPr>
            <a:r>
              <a:rPr lang="en-US" dirty="0" err="1" smtClean="0">
                <a:solidFill>
                  <a:srgbClr val="000000"/>
                </a:solidFill>
                <a:highlight>
                  <a:srgbClr val="FFFFFF"/>
                </a:highlight>
                <a:latin typeface="Consolas"/>
              </a:rPr>
              <a:t>mySess.LogIn</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myRepoReg</a:t>
            </a:r>
            <a:r>
              <a:rPr lang="en-US" dirty="0">
                <a:solidFill>
                  <a:srgbClr val="000000"/>
                </a:solidFill>
                <a:highlight>
                  <a:srgbClr val="FFFFFF"/>
                </a:highlight>
                <a:latin typeface="Consolas"/>
              </a:rPr>
              <a:t>);</a:t>
            </a:r>
          </a:p>
          <a:p>
            <a:pPr marL="0" indent="0">
              <a:buNone/>
            </a:pPr>
            <a:endParaRPr lang="en-US" dirty="0">
              <a:solidFill>
                <a:srgbClr val="000000"/>
              </a:solidFill>
              <a:highlight>
                <a:srgbClr val="FFFFFF"/>
              </a:highlight>
              <a:latin typeface="Consolas"/>
            </a:endParaRPr>
          </a:p>
          <a:p>
            <a:pPr marL="0" indent="0">
              <a:buNone/>
            </a:pPr>
            <a:r>
              <a:rPr lang="en-US" dirty="0" err="1" smtClean="0">
                <a:solidFill>
                  <a:srgbClr val="2B91AF"/>
                </a:solidFill>
                <a:highlight>
                  <a:srgbClr val="FFFFFF"/>
                </a:highlight>
                <a:latin typeface="Consolas"/>
              </a:rPr>
              <a:t>Console</a:t>
            </a:r>
            <a:r>
              <a:rPr lang="en-US" dirty="0" err="1" smtClean="0">
                <a:solidFill>
                  <a:srgbClr val="000000"/>
                </a:solidFill>
                <a:highlight>
                  <a:srgbClr val="FFFFFF"/>
                </a:highlight>
                <a:latin typeface="Consolas"/>
              </a:rPr>
              <a:t>.WriteLine</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"Entry ID:"</a:t>
            </a: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//asks for entry ID </a:t>
            </a:r>
            <a:endParaRPr lang="en-US" dirty="0">
              <a:solidFill>
                <a:srgbClr val="000000"/>
              </a:solidFill>
              <a:highlight>
                <a:srgbClr val="FFFFFF"/>
              </a:highlight>
              <a:latin typeface="Consolas"/>
            </a:endParaRPr>
          </a:p>
          <a:p>
            <a:pPr marL="0" indent="0">
              <a:buNone/>
            </a:pPr>
            <a:r>
              <a:rPr lang="en-US" dirty="0" err="1" smtClean="0">
                <a:solidFill>
                  <a:srgbClr val="0000FF"/>
                </a:solidFill>
                <a:highlight>
                  <a:srgbClr val="FFFFFF"/>
                </a:highlight>
                <a:latin typeface="Consolas"/>
              </a:rPr>
              <a:t>int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entryId</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a:solidFill>
                  <a:srgbClr val="0000FF"/>
                </a:solidFill>
                <a:highlight>
                  <a:srgbClr val="FFFFFF"/>
                </a:highlight>
                <a:latin typeface="Consolas"/>
              </a:rPr>
              <a:t>int</a:t>
            </a:r>
            <a:r>
              <a:rPr lang="en-US" dirty="0" err="1">
                <a:solidFill>
                  <a:srgbClr val="000000"/>
                </a:solidFill>
                <a:highlight>
                  <a:srgbClr val="FFFFFF"/>
                </a:highlight>
                <a:latin typeface="Consolas"/>
              </a:rPr>
              <a:t>.Parse</a:t>
            </a:r>
            <a:r>
              <a:rPr lang="en-US" dirty="0">
                <a:solidFill>
                  <a:srgbClr val="000000"/>
                </a:solidFill>
                <a:highlight>
                  <a:srgbClr val="FFFFFF"/>
                </a:highlight>
                <a:latin typeface="Consolas"/>
              </a:rPr>
              <a:t>(</a:t>
            </a:r>
            <a:r>
              <a:rPr lang="en-US" dirty="0" err="1">
                <a:solidFill>
                  <a:srgbClr val="2B91AF"/>
                </a:solidFill>
                <a:highlight>
                  <a:srgbClr val="FFFFFF"/>
                </a:highlight>
                <a:latin typeface="Consolas"/>
              </a:rPr>
              <a:t>Console</a:t>
            </a:r>
            <a:r>
              <a:rPr lang="en-US" dirty="0" err="1">
                <a:solidFill>
                  <a:srgbClr val="000000"/>
                </a:solidFill>
                <a:highlight>
                  <a:srgbClr val="FFFFFF"/>
                </a:highlight>
                <a:latin typeface="Consolas"/>
              </a:rPr>
              <a:t>.ReadLine</a:t>
            </a:r>
            <a:r>
              <a:rPr lang="en-US" dirty="0">
                <a:solidFill>
                  <a:srgbClr val="000000"/>
                </a:solidFill>
                <a:highlight>
                  <a:srgbClr val="FFFFFF"/>
                </a:highlight>
                <a:latin typeface="Consolas"/>
              </a:rPr>
              <a:t>());</a:t>
            </a:r>
          </a:p>
          <a:p>
            <a:pPr marL="0" indent="0">
              <a:buNone/>
            </a:pPr>
            <a:endParaRPr lang="en-US" dirty="0">
              <a:solidFill>
                <a:srgbClr val="000000"/>
              </a:solidFill>
              <a:highlight>
                <a:srgbClr val="FFFFFF"/>
              </a:highlight>
              <a:latin typeface="Consolas"/>
            </a:endParaRPr>
          </a:p>
          <a:p>
            <a:pPr marL="0" indent="0">
              <a:buNone/>
            </a:pPr>
            <a:r>
              <a:rPr lang="en-US" dirty="0" err="1" smtClean="0">
                <a:solidFill>
                  <a:srgbClr val="2B91AF"/>
                </a:solidFill>
                <a:highlight>
                  <a:srgbClr val="FFFFFF"/>
                </a:highlight>
                <a:latin typeface="Consolas"/>
              </a:rPr>
              <a:t>EntryInfo</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myEntry</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smtClean="0">
                <a:solidFill>
                  <a:srgbClr val="2B91AF"/>
                </a:solidFill>
                <a:highlight>
                  <a:srgbClr val="FFFFFF"/>
                </a:highlight>
                <a:latin typeface="Consolas"/>
              </a:rPr>
              <a:t>Entry</a:t>
            </a:r>
            <a:r>
              <a:rPr lang="en-US" dirty="0" err="1" smtClean="0">
                <a:solidFill>
                  <a:srgbClr val="000000"/>
                </a:solidFill>
                <a:highlight>
                  <a:srgbClr val="FFFFFF"/>
                </a:highlight>
                <a:latin typeface="Consolas"/>
              </a:rPr>
              <a:t>.GetEntryInfo</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entryId</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mySess</a:t>
            </a: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 get an entry</a:t>
            </a:r>
            <a:endParaRPr lang="en-US" dirty="0">
              <a:solidFill>
                <a:srgbClr val="000000"/>
              </a:solidFill>
              <a:highlight>
                <a:srgbClr val="FFFFFF"/>
              </a:highlight>
              <a:latin typeface="Consolas"/>
            </a:endParaRPr>
          </a:p>
          <a:p>
            <a:pPr marL="0" indent="0">
              <a:buNone/>
            </a:pPr>
            <a:r>
              <a:rPr lang="en-US" dirty="0" err="1" smtClean="0">
                <a:solidFill>
                  <a:srgbClr val="2B91AF"/>
                </a:solidFill>
                <a:highlight>
                  <a:srgbClr val="FFFFFF"/>
                </a:highlight>
                <a:latin typeface="Consolas"/>
              </a:rPr>
              <a:t>Console</a:t>
            </a:r>
            <a:r>
              <a:rPr lang="en-US" dirty="0" err="1" smtClean="0">
                <a:solidFill>
                  <a:srgbClr val="000000"/>
                </a:solidFill>
                <a:highlight>
                  <a:srgbClr val="FFFFFF"/>
                </a:highlight>
                <a:latin typeface="Consolas"/>
              </a:rPr>
              <a:t>.WriteLine</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myEntry.Name</a:t>
            </a:r>
            <a:r>
              <a:rPr lang="en-US" dirty="0" smtClean="0">
                <a:solidFill>
                  <a:srgbClr val="000000"/>
                </a:solidFill>
                <a:highlight>
                  <a:srgbClr val="FFFFFF"/>
                </a:highlight>
                <a:latin typeface="Consolas"/>
              </a:rPr>
              <a:t>);</a:t>
            </a:r>
          </a:p>
          <a:p>
            <a:pPr marL="0" indent="0">
              <a:buNone/>
            </a:pPr>
            <a:endParaRPr lang="en-US" dirty="0">
              <a:solidFill>
                <a:srgbClr val="008000"/>
              </a:solidFill>
              <a:highlight>
                <a:srgbClr val="FFFFFF"/>
              </a:highlight>
              <a:latin typeface="Consolas"/>
            </a:endParaRPr>
          </a:p>
          <a:p>
            <a:pPr marL="0" indent="0">
              <a:buNone/>
            </a:pPr>
            <a:r>
              <a:rPr lang="en-US" dirty="0" err="1" smtClean="0">
                <a:solidFill>
                  <a:srgbClr val="2B91AF"/>
                </a:solidFill>
                <a:highlight>
                  <a:srgbClr val="FFFFFF"/>
                </a:highlight>
                <a:latin typeface="Consolas"/>
              </a:rPr>
              <a:t>FieldValueCollection</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myFields</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myEntry.GetFieldValues</a:t>
            </a:r>
            <a:r>
              <a:rPr lang="en-US" dirty="0">
                <a:solidFill>
                  <a:srgbClr val="000000"/>
                </a:solidFill>
                <a:highlight>
                  <a:srgbClr val="FFFFFF"/>
                </a:highlight>
                <a:latin typeface="Consolas"/>
              </a:rPr>
              <a:t>();</a:t>
            </a:r>
          </a:p>
          <a:p>
            <a:pPr marL="0" indent="0">
              <a:buNone/>
            </a:pPr>
            <a:endParaRPr lang="en-US" dirty="0">
              <a:solidFill>
                <a:srgbClr val="000000"/>
              </a:solidFill>
              <a:highlight>
                <a:srgbClr val="FFFFFF"/>
              </a:highlight>
              <a:latin typeface="Consolas"/>
            </a:endParaRPr>
          </a:p>
          <a:p>
            <a:pPr marL="0" indent="0">
              <a:buNone/>
            </a:pPr>
            <a:r>
              <a:rPr lang="nn-NO" dirty="0" smtClean="0">
                <a:solidFill>
                  <a:srgbClr val="0000FF"/>
                </a:solidFill>
                <a:highlight>
                  <a:srgbClr val="FFFFFF"/>
                </a:highlight>
                <a:latin typeface="Consolas"/>
              </a:rPr>
              <a:t>for</a:t>
            </a:r>
            <a:r>
              <a:rPr lang="nn-NO" dirty="0" smtClean="0">
                <a:solidFill>
                  <a:srgbClr val="000000"/>
                </a:solidFill>
                <a:highlight>
                  <a:srgbClr val="FFFFFF"/>
                </a:highlight>
                <a:latin typeface="Consolas"/>
              </a:rPr>
              <a:t> </a:t>
            </a:r>
            <a:r>
              <a:rPr lang="nn-NO" dirty="0">
                <a:solidFill>
                  <a:srgbClr val="000000"/>
                </a:solidFill>
                <a:highlight>
                  <a:srgbClr val="FFFFFF"/>
                </a:highlight>
                <a:latin typeface="Consolas"/>
              </a:rPr>
              <a:t>(</a:t>
            </a:r>
            <a:r>
              <a:rPr lang="nn-NO" dirty="0">
                <a:solidFill>
                  <a:srgbClr val="0000FF"/>
                </a:solidFill>
                <a:highlight>
                  <a:srgbClr val="FFFFFF"/>
                </a:highlight>
                <a:latin typeface="Consolas"/>
              </a:rPr>
              <a:t>int</a:t>
            </a:r>
            <a:r>
              <a:rPr lang="nn-NO" dirty="0">
                <a:solidFill>
                  <a:srgbClr val="000000"/>
                </a:solidFill>
                <a:highlight>
                  <a:srgbClr val="FFFFFF"/>
                </a:highlight>
                <a:latin typeface="Consolas"/>
              </a:rPr>
              <a:t> i = 0; i &lt; </a:t>
            </a:r>
            <a:r>
              <a:rPr lang="nn-NO" dirty="0" smtClean="0">
                <a:solidFill>
                  <a:srgbClr val="000000"/>
                </a:solidFill>
                <a:highlight>
                  <a:srgbClr val="FFFFFF"/>
                </a:highlight>
                <a:latin typeface="Consolas"/>
              </a:rPr>
              <a:t>myFields.Count</a:t>
            </a:r>
            <a:r>
              <a:rPr lang="nn-NO" dirty="0">
                <a:solidFill>
                  <a:srgbClr val="000000"/>
                </a:solidFill>
                <a:highlight>
                  <a:srgbClr val="FFFFFF"/>
                </a:highlight>
                <a:latin typeface="Consolas"/>
              </a:rPr>
              <a:t>; i++)</a:t>
            </a:r>
          </a:p>
          <a:p>
            <a:pPr marL="0" indent="0">
              <a:buNone/>
            </a:pPr>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pPr marL="0" indent="0">
              <a:buNone/>
            </a:pPr>
            <a:r>
              <a:rPr lang="en-US" dirty="0" smtClean="0">
                <a:solidFill>
                  <a:srgbClr val="2B91AF"/>
                </a:solidFill>
                <a:highlight>
                  <a:srgbClr val="FFFFFF"/>
                </a:highlight>
                <a:latin typeface="Consolas"/>
              </a:rPr>
              <a:t>	</a:t>
            </a:r>
            <a:r>
              <a:rPr lang="en-US" dirty="0" err="1" smtClean="0">
                <a:solidFill>
                  <a:srgbClr val="2B91AF"/>
                </a:solidFill>
                <a:highlight>
                  <a:srgbClr val="FFFFFF"/>
                </a:highlight>
                <a:latin typeface="Consolas"/>
              </a:rPr>
              <a:t>Console</a:t>
            </a:r>
            <a:r>
              <a:rPr lang="en-US" dirty="0" err="1" smtClean="0">
                <a:solidFill>
                  <a:srgbClr val="000000"/>
                </a:solidFill>
                <a:highlight>
                  <a:srgbClr val="FFFFFF"/>
                </a:highlight>
                <a:latin typeface="Consolas"/>
              </a:rPr>
              <a:t>.WriteLine</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myFields.PositionToName</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i</a:t>
            </a:r>
            <a:r>
              <a:rPr lang="en-US" dirty="0">
                <a:solidFill>
                  <a:srgbClr val="000000"/>
                </a:solidFill>
                <a:highlight>
                  <a:srgbClr val="FFFFFF"/>
                </a:highlight>
                <a:latin typeface="Consolas"/>
              </a:rPr>
              <a:t>) + </a:t>
            </a:r>
            <a:r>
              <a:rPr lang="en-US" dirty="0">
                <a:solidFill>
                  <a:srgbClr val="A31515"/>
                </a:solidFill>
                <a:highlight>
                  <a:srgbClr val="FFFFFF"/>
                </a:highlight>
                <a:latin typeface="Consolas"/>
              </a:rPr>
              <a:t>": "</a:t>
            </a:r>
            <a:r>
              <a:rPr lang="en-US" dirty="0">
                <a:solidFill>
                  <a:srgbClr val="000000"/>
                </a:solidFill>
                <a:highlight>
                  <a:srgbClr val="FFFFFF"/>
                </a:highlight>
                <a:latin typeface="Consolas"/>
              </a:rPr>
              <a:t> + </a:t>
            </a:r>
            <a:r>
              <a:rPr lang="en-US" dirty="0" err="1" smtClean="0">
                <a:solidFill>
                  <a:srgbClr val="000000"/>
                </a:solidFill>
                <a:highlight>
                  <a:srgbClr val="FFFFFF"/>
                </a:highlight>
                <a:latin typeface="Consolas"/>
              </a:rPr>
              <a:t>myFields</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i</a:t>
            </a:r>
            <a:r>
              <a:rPr lang="en-US" dirty="0">
                <a:solidFill>
                  <a:srgbClr val="000000"/>
                </a:solidFill>
                <a:highlight>
                  <a:srgbClr val="FFFFFF"/>
                </a:highlight>
                <a:latin typeface="Consolas"/>
              </a:rPr>
              <a:t>]);</a:t>
            </a:r>
          </a:p>
          <a:p>
            <a:pPr marL="0" indent="0">
              <a:buNone/>
            </a:pPr>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pPr marL="0" indent="0">
              <a:buNone/>
            </a:pPr>
            <a:endParaRPr lang="en-US" dirty="0">
              <a:solidFill>
                <a:srgbClr val="000000"/>
              </a:solidFill>
              <a:highlight>
                <a:srgbClr val="FFFFFF"/>
              </a:highlight>
              <a:latin typeface="Consolas"/>
            </a:endParaRPr>
          </a:p>
          <a:p>
            <a:pPr marL="0" indent="0">
              <a:buNone/>
            </a:pPr>
            <a:r>
              <a:rPr lang="en-US" dirty="0" err="1" smtClean="0">
                <a:solidFill>
                  <a:srgbClr val="000000"/>
                </a:solidFill>
                <a:highlight>
                  <a:srgbClr val="FFFFFF"/>
                </a:highlight>
                <a:latin typeface="Consolas"/>
              </a:rPr>
              <a:t>myEntry.Dispose</a:t>
            </a: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//disposes of the object</a:t>
            </a:r>
            <a:endParaRPr lang="en-US" dirty="0">
              <a:solidFill>
                <a:srgbClr val="000000"/>
              </a:solidFill>
              <a:highlight>
                <a:srgbClr val="FFFFFF"/>
              </a:highlight>
              <a:latin typeface="Consolas"/>
            </a:endParaRPr>
          </a:p>
          <a:p>
            <a:pPr marL="0" indent="0">
              <a:buNone/>
            </a:pPr>
            <a:r>
              <a:rPr lang="en-US" dirty="0" err="1" smtClean="0">
                <a:solidFill>
                  <a:srgbClr val="000000"/>
                </a:solidFill>
                <a:highlight>
                  <a:srgbClr val="FFFFFF"/>
                </a:highlight>
                <a:latin typeface="Consolas"/>
              </a:rPr>
              <a:t>mySess.Close</a:t>
            </a: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//logs out and disconnects from </a:t>
            </a:r>
            <a:r>
              <a:rPr lang="en-US" dirty="0" smtClean="0">
                <a:solidFill>
                  <a:srgbClr val="008000"/>
                </a:solidFill>
                <a:highlight>
                  <a:srgbClr val="FFFFFF"/>
                </a:highlight>
                <a:latin typeface="Consolas"/>
              </a:rPr>
              <a:t>Laserfiche</a:t>
            </a:r>
            <a:endParaRPr lang="en-US" dirty="0">
              <a:solidFill>
                <a:srgbClr val="000000"/>
              </a:solidFill>
              <a:highlight>
                <a:srgbClr val="FFFFFF"/>
              </a:highlight>
              <a:latin typeface="Consolas"/>
            </a:endParaRPr>
          </a:p>
        </p:txBody>
      </p:sp>
    </p:spTree>
    <p:extLst>
      <p:ext uri="{BB962C8B-B14F-4D97-AF65-F5344CB8AC3E}">
        <p14:creationId xmlns:p14="http://schemas.microsoft.com/office/powerpoint/2010/main" val="2110250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Common SDK Tasks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20819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SDK Building 101 </a:t>
            </a:r>
            <a:endParaRPr lang="en-US" dirty="0"/>
          </a:p>
        </p:txBody>
      </p:sp>
      <p:sp>
        <p:nvSpPr>
          <p:cNvPr id="3" name="Content Placeholder 2"/>
          <p:cNvSpPr>
            <a:spLocks noGrp="1"/>
          </p:cNvSpPr>
          <p:nvPr>
            <p:ph idx="1"/>
          </p:nvPr>
        </p:nvSpPr>
        <p:spPr/>
        <p:txBody>
          <a:bodyPr>
            <a:normAutofit/>
          </a:bodyPr>
          <a:lstStyle/>
          <a:p>
            <a:r>
              <a:rPr lang="en-US" dirty="0" smtClean="0"/>
              <a:t>Log in</a:t>
            </a:r>
          </a:p>
          <a:p>
            <a:r>
              <a:rPr lang="en-US" dirty="0" smtClean="0"/>
              <a:t>Lock </a:t>
            </a:r>
            <a:r>
              <a:rPr lang="en-US" dirty="0"/>
              <a:t>the documents to be worked on</a:t>
            </a:r>
          </a:p>
          <a:p>
            <a:r>
              <a:rPr lang="en-US" dirty="0"/>
              <a:t>Perform the actions</a:t>
            </a:r>
          </a:p>
          <a:p>
            <a:r>
              <a:rPr lang="en-US" dirty="0"/>
              <a:t>Save the changes</a:t>
            </a:r>
          </a:p>
          <a:p>
            <a:r>
              <a:rPr lang="en-US" dirty="0"/>
              <a:t>Release the locks</a:t>
            </a:r>
          </a:p>
          <a:p>
            <a:r>
              <a:rPr lang="en-US" dirty="0" smtClean="0"/>
              <a:t>Log out</a:t>
            </a:r>
            <a:endParaRPr lang="en-US" dirty="0"/>
          </a:p>
          <a:p>
            <a:endParaRPr lang="en-US" dirty="0"/>
          </a:p>
        </p:txBody>
      </p:sp>
    </p:spTree>
    <p:extLst>
      <p:ext uri="{BB962C8B-B14F-4D97-AF65-F5344CB8AC3E}">
        <p14:creationId xmlns:p14="http://schemas.microsoft.com/office/powerpoint/2010/main" val="2917167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a:t>
            </a:r>
            <a:endParaRPr lang="en-US" dirty="0"/>
          </a:p>
        </p:txBody>
      </p:sp>
      <p:sp>
        <p:nvSpPr>
          <p:cNvPr id="4" name="Content Placeholder 3"/>
          <p:cNvSpPr>
            <a:spLocks noGrp="1"/>
          </p:cNvSpPr>
          <p:nvPr>
            <p:ph idx="1"/>
          </p:nvPr>
        </p:nvSpPr>
        <p:spPr>
          <a:xfrm>
            <a:off x="299860" y="936010"/>
            <a:ext cx="8537293" cy="3544795"/>
          </a:xfrm>
        </p:spPr>
        <p:txBody>
          <a:bodyPr/>
          <a:lstStyle/>
          <a:p>
            <a:r>
              <a:rPr lang="en-US" dirty="0" smtClean="0"/>
              <a:t>Create a </a:t>
            </a:r>
            <a:r>
              <a:rPr lang="en-US" dirty="0">
                <a:solidFill>
                  <a:srgbClr val="2B91AF"/>
                </a:solidFill>
                <a:highlight>
                  <a:srgbClr val="FFFFFF"/>
                </a:highlight>
                <a:latin typeface="Consolas"/>
              </a:rPr>
              <a:t>Session</a:t>
            </a:r>
            <a:r>
              <a:rPr lang="en-US" dirty="0" smtClean="0">
                <a:solidFill>
                  <a:srgbClr val="000000"/>
                </a:solidFill>
                <a:highlight>
                  <a:srgbClr val="FFFFFF"/>
                </a:highlight>
                <a:latin typeface="Consolas"/>
              </a:rPr>
              <a:t>()</a:t>
            </a:r>
            <a:r>
              <a:rPr lang="en-US" dirty="0" smtClean="0"/>
              <a:t> object</a:t>
            </a:r>
          </a:p>
          <a:p>
            <a:pPr lvl="1"/>
            <a:r>
              <a:rPr lang="en-US" dirty="0" smtClean="0"/>
              <a:t>Windows or Laserfiche authentication</a:t>
            </a:r>
          </a:p>
          <a:p>
            <a:pPr lvl="1"/>
            <a:r>
              <a:rPr lang="en-US" dirty="0" smtClean="0"/>
              <a:t>Can use SSL</a:t>
            </a:r>
          </a:p>
          <a:p>
            <a:pPr lvl="1"/>
            <a:r>
              <a:rPr lang="en-US" dirty="0" smtClean="0"/>
              <a:t>You’ll use this frequently</a:t>
            </a:r>
          </a:p>
          <a:p>
            <a:pPr lvl="1"/>
            <a:endParaRPr lang="en-US" dirty="0"/>
          </a:p>
        </p:txBody>
      </p:sp>
    </p:spTree>
    <p:extLst>
      <p:ext uri="{BB962C8B-B14F-4D97-AF65-F5344CB8AC3E}">
        <p14:creationId xmlns:p14="http://schemas.microsoft.com/office/powerpoint/2010/main" val="2058910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a:t>
            </a:r>
            <a:endParaRPr lang="en-US" dirty="0"/>
          </a:p>
        </p:txBody>
      </p:sp>
      <p:sp>
        <p:nvSpPr>
          <p:cNvPr id="4" name="Content Placeholder 3"/>
          <p:cNvSpPr>
            <a:spLocks noGrp="1"/>
          </p:cNvSpPr>
          <p:nvPr>
            <p:ph idx="1"/>
          </p:nvPr>
        </p:nvSpPr>
        <p:spPr>
          <a:xfrm>
            <a:off x="299860" y="936010"/>
            <a:ext cx="8537293" cy="3544795"/>
          </a:xfrm>
        </p:spPr>
        <p:txBody>
          <a:bodyPr>
            <a:normAutofit/>
          </a:bodyPr>
          <a:lstStyle/>
          <a:p>
            <a:pPr marL="0" indent="0">
              <a:buNone/>
            </a:pPr>
            <a:r>
              <a:rPr lang="en-US" sz="2400" dirty="0" err="1">
                <a:solidFill>
                  <a:srgbClr val="2B91AF"/>
                </a:solidFill>
                <a:highlight>
                  <a:srgbClr val="FFFFFF"/>
                </a:highlight>
                <a:latin typeface="Consolas"/>
              </a:rPr>
              <a:t>RepositoryRegistration</a:t>
            </a:r>
            <a:r>
              <a:rPr lang="en-US" sz="2400" dirty="0">
                <a:solidFill>
                  <a:srgbClr val="000000"/>
                </a:solidFill>
                <a:highlight>
                  <a:srgbClr val="FFFFFF"/>
                </a:highlight>
                <a:latin typeface="Consolas"/>
              </a:rPr>
              <a:t> </a:t>
            </a:r>
            <a:r>
              <a:rPr lang="en-US" sz="2400" dirty="0" err="1">
                <a:solidFill>
                  <a:srgbClr val="000000"/>
                </a:solidFill>
                <a:highlight>
                  <a:srgbClr val="FFFFFF"/>
                </a:highlight>
                <a:latin typeface="Consolas"/>
              </a:rPr>
              <a:t>myRepoReg</a:t>
            </a:r>
            <a:r>
              <a:rPr lang="en-US" sz="2400" dirty="0">
                <a:solidFill>
                  <a:srgbClr val="000000"/>
                </a:solidFill>
                <a:highlight>
                  <a:srgbClr val="FFFFFF"/>
                </a:highlight>
                <a:latin typeface="Consolas"/>
              </a:rPr>
              <a:t> = </a:t>
            </a:r>
            <a:r>
              <a:rPr lang="en-US" sz="2400" dirty="0">
                <a:solidFill>
                  <a:srgbClr val="0000FF"/>
                </a:solidFill>
                <a:highlight>
                  <a:srgbClr val="FFFFFF"/>
                </a:highlight>
                <a:latin typeface="Consolas"/>
              </a:rPr>
              <a:t>new</a:t>
            </a:r>
            <a:r>
              <a:rPr lang="en-US" sz="2400" dirty="0">
                <a:solidFill>
                  <a:srgbClr val="000000"/>
                </a:solidFill>
                <a:highlight>
                  <a:srgbClr val="FFFFFF"/>
                </a:highlight>
                <a:latin typeface="Consolas"/>
              </a:rPr>
              <a:t> </a:t>
            </a:r>
            <a:r>
              <a:rPr lang="en-US" sz="2400" dirty="0" err="1">
                <a:solidFill>
                  <a:srgbClr val="2B91AF"/>
                </a:solidFill>
                <a:highlight>
                  <a:srgbClr val="FFFFFF"/>
                </a:highlight>
                <a:latin typeface="Consolas"/>
              </a:rPr>
              <a:t>RepositoryRegistration</a:t>
            </a:r>
            <a:r>
              <a:rPr lang="en-US" sz="2400" dirty="0">
                <a:solidFill>
                  <a:srgbClr val="000000"/>
                </a:solidFill>
                <a:highlight>
                  <a:srgbClr val="FFFFFF"/>
                </a:highlight>
                <a:latin typeface="Consolas"/>
              </a:rPr>
              <a:t>(</a:t>
            </a:r>
            <a:r>
              <a:rPr lang="en-US" sz="2400" dirty="0">
                <a:solidFill>
                  <a:srgbClr val="A31515"/>
                </a:solidFill>
                <a:highlight>
                  <a:srgbClr val="FFFFFF"/>
                </a:highlight>
                <a:latin typeface="Consolas"/>
              </a:rPr>
              <a:t>"Server"</a:t>
            </a:r>
            <a:r>
              <a:rPr lang="en-US" sz="2400" dirty="0">
                <a:solidFill>
                  <a:srgbClr val="000000"/>
                </a:solidFill>
                <a:highlight>
                  <a:srgbClr val="FFFFFF"/>
                </a:highlight>
                <a:latin typeface="Consolas"/>
              </a:rPr>
              <a:t>, </a:t>
            </a:r>
            <a:r>
              <a:rPr lang="en-US" sz="2400" dirty="0">
                <a:solidFill>
                  <a:srgbClr val="A31515"/>
                </a:solidFill>
                <a:highlight>
                  <a:srgbClr val="FFFFFF"/>
                </a:highlight>
                <a:latin typeface="Consolas"/>
              </a:rPr>
              <a:t>"Repository"</a:t>
            </a:r>
            <a:r>
              <a:rPr lang="en-US" sz="2400" dirty="0">
                <a:solidFill>
                  <a:srgbClr val="000000"/>
                </a:solidFill>
                <a:highlight>
                  <a:srgbClr val="FFFFFF"/>
                </a:highlight>
                <a:latin typeface="Consolas"/>
              </a:rPr>
              <a:t>); </a:t>
            </a:r>
          </a:p>
          <a:p>
            <a:pPr marL="0" indent="0">
              <a:buNone/>
            </a:pPr>
            <a:r>
              <a:rPr lang="en-US" sz="2400" dirty="0" smtClean="0">
                <a:solidFill>
                  <a:srgbClr val="2B91AF"/>
                </a:solidFill>
                <a:highlight>
                  <a:srgbClr val="FFFFFF"/>
                </a:highlight>
                <a:latin typeface="Consolas"/>
              </a:rPr>
              <a:t>Session</a:t>
            </a:r>
            <a:r>
              <a:rPr lang="en-US" sz="2400" dirty="0" smtClean="0">
                <a:solidFill>
                  <a:srgbClr val="000000"/>
                </a:solidFill>
                <a:highlight>
                  <a:srgbClr val="FFFFFF"/>
                </a:highlight>
                <a:latin typeface="Consolas"/>
              </a:rPr>
              <a:t> </a:t>
            </a:r>
            <a:r>
              <a:rPr lang="en-US" sz="2400" dirty="0" err="1">
                <a:solidFill>
                  <a:srgbClr val="000000"/>
                </a:solidFill>
                <a:highlight>
                  <a:srgbClr val="FFFFFF"/>
                </a:highlight>
                <a:latin typeface="Consolas"/>
              </a:rPr>
              <a:t>mySess</a:t>
            </a:r>
            <a:r>
              <a:rPr lang="en-US" sz="2400" dirty="0">
                <a:solidFill>
                  <a:srgbClr val="000000"/>
                </a:solidFill>
                <a:highlight>
                  <a:srgbClr val="FFFFFF"/>
                </a:highlight>
                <a:latin typeface="Consolas"/>
              </a:rPr>
              <a:t> = </a:t>
            </a:r>
            <a:r>
              <a:rPr lang="en-US" sz="2400" dirty="0">
                <a:solidFill>
                  <a:srgbClr val="0000FF"/>
                </a:solidFill>
                <a:highlight>
                  <a:srgbClr val="FFFFFF"/>
                </a:highlight>
                <a:latin typeface="Consolas"/>
              </a:rPr>
              <a:t>new</a:t>
            </a:r>
            <a:r>
              <a:rPr lang="en-US" sz="2400" dirty="0">
                <a:solidFill>
                  <a:srgbClr val="000000"/>
                </a:solidFill>
                <a:highlight>
                  <a:srgbClr val="FFFFFF"/>
                </a:highlight>
                <a:latin typeface="Consolas"/>
              </a:rPr>
              <a:t> </a:t>
            </a:r>
            <a:r>
              <a:rPr lang="en-US" sz="2400" dirty="0">
                <a:solidFill>
                  <a:srgbClr val="2B91AF"/>
                </a:solidFill>
                <a:highlight>
                  <a:srgbClr val="FFFFFF"/>
                </a:highlight>
                <a:latin typeface="Consolas"/>
              </a:rPr>
              <a:t>Session</a:t>
            </a:r>
            <a:r>
              <a:rPr lang="en-US" sz="2400" dirty="0">
                <a:solidFill>
                  <a:srgbClr val="000000"/>
                </a:solidFill>
                <a:highlight>
                  <a:srgbClr val="FFFFFF"/>
                </a:highlight>
                <a:latin typeface="Consolas"/>
              </a:rPr>
              <a:t>();</a:t>
            </a:r>
          </a:p>
          <a:p>
            <a:pPr marL="0" indent="0">
              <a:buNone/>
            </a:pPr>
            <a:r>
              <a:rPr lang="en-US" sz="2400" dirty="0" err="1">
                <a:solidFill>
                  <a:srgbClr val="000000"/>
                </a:solidFill>
                <a:highlight>
                  <a:srgbClr val="FFFFFF"/>
                </a:highlight>
                <a:latin typeface="Consolas"/>
              </a:rPr>
              <a:t>mySess.LogIn</a:t>
            </a:r>
            <a:r>
              <a:rPr lang="en-US" sz="2400" dirty="0">
                <a:solidFill>
                  <a:srgbClr val="000000"/>
                </a:solidFill>
                <a:highlight>
                  <a:srgbClr val="FFFFFF"/>
                </a:highlight>
                <a:latin typeface="Consolas"/>
              </a:rPr>
              <a:t>(</a:t>
            </a:r>
            <a:r>
              <a:rPr lang="en-US" sz="2400" dirty="0">
                <a:solidFill>
                  <a:srgbClr val="A31515"/>
                </a:solidFill>
                <a:highlight>
                  <a:srgbClr val="FFFFFF"/>
                </a:highlight>
                <a:latin typeface="Consolas"/>
              </a:rPr>
              <a:t>"</a:t>
            </a:r>
            <a:r>
              <a:rPr lang="en-US" sz="2400" dirty="0" err="1">
                <a:solidFill>
                  <a:srgbClr val="A31515"/>
                </a:solidFill>
                <a:highlight>
                  <a:srgbClr val="FFFFFF"/>
                </a:highlight>
                <a:latin typeface="Consolas"/>
              </a:rPr>
              <a:t>username"</a:t>
            </a:r>
            <a:r>
              <a:rPr lang="en-US" sz="2400" dirty="0" err="1">
                <a:solidFill>
                  <a:srgbClr val="000000"/>
                </a:solidFill>
                <a:highlight>
                  <a:srgbClr val="FFFFFF"/>
                </a:highlight>
                <a:latin typeface="Consolas"/>
              </a:rPr>
              <a:t>,</a:t>
            </a:r>
            <a:r>
              <a:rPr lang="en-US" sz="2400" dirty="0" err="1">
                <a:solidFill>
                  <a:srgbClr val="A31515"/>
                </a:solidFill>
                <a:highlight>
                  <a:srgbClr val="FFFFFF"/>
                </a:highlight>
                <a:latin typeface="Consolas"/>
              </a:rPr>
              <a:t>"password</a:t>
            </a:r>
            <a:r>
              <a:rPr lang="en-US" sz="2400" dirty="0">
                <a:solidFill>
                  <a:srgbClr val="A31515"/>
                </a:solidFill>
                <a:highlight>
                  <a:srgbClr val="FFFFFF"/>
                </a:highlight>
                <a:latin typeface="Consolas"/>
              </a:rPr>
              <a:t>"</a:t>
            </a:r>
            <a:r>
              <a:rPr lang="en-US" sz="2400" dirty="0">
                <a:solidFill>
                  <a:srgbClr val="000000"/>
                </a:solidFill>
                <a:highlight>
                  <a:srgbClr val="FFFFFF"/>
                </a:highlight>
                <a:latin typeface="Consolas"/>
              </a:rPr>
              <a:t>, </a:t>
            </a:r>
            <a:r>
              <a:rPr lang="en-US" sz="2400" dirty="0" err="1">
                <a:solidFill>
                  <a:srgbClr val="000000"/>
                </a:solidFill>
                <a:highlight>
                  <a:srgbClr val="FFFFFF"/>
                </a:highlight>
                <a:latin typeface="Consolas"/>
              </a:rPr>
              <a:t>myRepoReg</a:t>
            </a:r>
            <a:r>
              <a:rPr lang="en-US" sz="2400" dirty="0" smtClean="0">
                <a:solidFill>
                  <a:srgbClr val="000000"/>
                </a:solidFill>
                <a:highlight>
                  <a:srgbClr val="FFFFFF"/>
                </a:highlight>
                <a:latin typeface="Consolas"/>
              </a:rPr>
              <a:t>);</a:t>
            </a:r>
          </a:p>
          <a:p>
            <a:pPr marL="0" indent="0">
              <a:buNone/>
            </a:pPr>
            <a:endParaRPr lang="en-US" sz="2400" dirty="0">
              <a:solidFill>
                <a:srgbClr val="000000"/>
              </a:solidFill>
              <a:highlight>
                <a:srgbClr val="FFFFFF"/>
              </a:highlight>
              <a:latin typeface="Consolas"/>
            </a:endParaRPr>
          </a:p>
          <a:p>
            <a:endParaRPr lang="en-US" sz="2400" dirty="0" smtClean="0">
              <a:solidFill>
                <a:srgbClr val="000000"/>
              </a:solidFill>
              <a:highlight>
                <a:srgbClr val="FFFFFF"/>
              </a:highlight>
              <a:cs typeface="Arial" panose="020B0604020202020204" pitchFamily="34" charset="0"/>
            </a:endParaRPr>
          </a:p>
          <a:p>
            <a:r>
              <a:rPr lang="en-US" sz="2400" dirty="0" smtClean="0">
                <a:solidFill>
                  <a:srgbClr val="000000"/>
                </a:solidFill>
                <a:highlight>
                  <a:srgbClr val="FFFFFF"/>
                </a:highlight>
                <a:cs typeface="Arial" panose="020B0604020202020204" pitchFamily="34" charset="0"/>
              </a:rPr>
              <a:t>To </a:t>
            </a:r>
            <a:r>
              <a:rPr lang="en-US" sz="2400" dirty="0">
                <a:solidFill>
                  <a:srgbClr val="000000"/>
                </a:solidFill>
                <a:highlight>
                  <a:srgbClr val="FFFFFF"/>
                </a:highlight>
                <a:cs typeface="Arial" panose="020B0604020202020204" pitchFamily="34" charset="0"/>
              </a:rPr>
              <a:t>use Windows authentication, do not pass </a:t>
            </a:r>
            <a:r>
              <a:rPr lang="en-US" sz="2400" dirty="0" smtClean="0">
                <a:solidFill>
                  <a:srgbClr val="000000"/>
                </a:solidFill>
                <a:highlight>
                  <a:srgbClr val="FFFFFF"/>
                </a:highlight>
                <a:cs typeface="Arial" panose="020B0604020202020204" pitchFamily="34" charset="0"/>
              </a:rPr>
              <a:t>username/password </a:t>
            </a:r>
            <a:r>
              <a:rPr lang="en-US" sz="2400" dirty="0">
                <a:solidFill>
                  <a:srgbClr val="000000"/>
                </a:solidFill>
                <a:highlight>
                  <a:srgbClr val="FFFFFF"/>
                </a:highlight>
                <a:cs typeface="Arial" panose="020B0604020202020204" pitchFamily="34" charset="0"/>
              </a:rPr>
              <a:t>to the </a:t>
            </a:r>
            <a:r>
              <a:rPr lang="en-US" sz="2400" dirty="0">
                <a:solidFill>
                  <a:srgbClr val="000000"/>
                </a:solidFill>
                <a:highlight>
                  <a:srgbClr val="FFFFFF"/>
                </a:highlight>
                <a:latin typeface="Consolas" panose="020B0609020204030204" pitchFamily="49" charset="0"/>
                <a:cs typeface="Consolas" panose="020B0609020204030204" pitchFamily="49" charset="0"/>
              </a:rPr>
              <a:t>.</a:t>
            </a:r>
            <a:r>
              <a:rPr lang="en-US" sz="2400" dirty="0" err="1" smtClean="0">
                <a:solidFill>
                  <a:srgbClr val="000000"/>
                </a:solidFill>
                <a:highlight>
                  <a:srgbClr val="FFFFFF"/>
                </a:highlight>
                <a:latin typeface="Consolas" panose="020B0609020204030204" pitchFamily="49" charset="0"/>
                <a:cs typeface="Consolas" panose="020B0609020204030204" pitchFamily="49" charset="0"/>
              </a:rPr>
              <a:t>LogIn</a:t>
            </a:r>
            <a:r>
              <a:rPr lang="en-US" sz="2400" dirty="0" smtClean="0">
                <a:solidFill>
                  <a:srgbClr val="000000"/>
                </a:solidFill>
                <a:highlight>
                  <a:srgbClr val="FFFFFF"/>
                </a:highlight>
                <a:latin typeface="Consolas" panose="020B0609020204030204" pitchFamily="49" charset="0"/>
                <a:cs typeface="Consolas" panose="020B0609020204030204" pitchFamily="49" charset="0"/>
              </a:rPr>
              <a:t>()</a:t>
            </a:r>
            <a:r>
              <a:rPr lang="en-US" sz="2400" dirty="0" smtClean="0">
                <a:solidFill>
                  <a:srgbClr val="000000"/>
                </a:solidFill>
                <a:highlight>
                  <a:srgbClr val="FFFFFF"/>
                </a:highlight>
                <a:cs typeface="Arial" panose="020B0604020202020204" pitchFamily="34" charset="0"/>
              </a:rPr>
              <a:t> method</a:t>
            </a:r>
            <a:endParaRPr lang="en-US" sz="2400" dirty="0">
              <a:solidFill>
                <a:srgbClr val="000000"/>
              </a:solidFill>
              <a:highlight>
                <a:srgbClr val="FFFFFF"/>
              </a:highlight>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937531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SDK overview</a:t>
            </a:r>
          </a:p>
          <a:p>
            <a:r>
              <a:rPr lang="en-US" dirty="0" smtClean="0"/>
              <a:t>Demo</a:t>
            </a:r>
          </a:p>
          <a:p>
            <a:r>
              <a:rPr lang="en-US" dirty="0" smtClean="0"/>
              <a:t>What you need to know to get started</a:t>
            </a:r>
          </a:p>
          <a:p>
            <a:r>
              <a:rPr lang="en-US" dirty="0" smtClean="0"/>
              <a:t>Where to go from here</a:t>
            </a:r>
          </a:p>
        </p:txBody>
      </p:sp>
    </p:spTree>
    <p:extLst>
      <p:ext uri="{BB962C8B-B14F-4D97-AF65-F5344CB8AC3E}">
        <p14:creationId xmlns:p14="http://schemas.microsoft.com/office/powerpoint/2010/main" val="1948270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Logging In…</a:t>
            </a:r>
            <a:endParaRPr lang="en-US" dirty="0"/>
          </a:p>
        </p:txBody>
      </p:sp>
      <p:sp>
        <p:nvSpPr>
          <p:cNvPr id="3" name="Content Placeholder 2"/>
          <p:cNvSpPr>
            <a:spLocks noGrp="1"/>
          </p:cNvSpPr>
          <p:nvPr>
            <p:ph idx="1"/>
          </p:nvPr>
        </p:nvSpPr>
        <p:spPr/>
        <p:txBody>
          <a:bodyPr/>
          <a:lstStyle/>
          <a:p>
            <a:r>
              <a:rPr lang="en-US" dirty="0" smtClean="0"/>
              <a:t>Work with</a:t>
            </a:r>
          </a:p>
          <a:p>
            <a:pPr lvl="1"/>
            <a:r>
              <a:rPr lang="en-US" dirty="0" smtClean="0"/>
              <a:t>Templates</a:t>
            </a:r>
          </a:p>
          <a:p>
            <a:pPr lvl="1"/>
            <a:r>
              <a:rPr lang="en-US" dirty="0" smtClean="0"/>
              <a:t>Users</a:t>
            </a:r>
          </a:p>
          <a:p>
            <a:pPr lvl="1"/>
            <a:r>
              <a:rPr lang="en-US" dirty="0" smtClean="0"/>
              <a:t>Entries</a:t>
            </a:r>
          </a:p>
          <a:p>
            <a:pPr lvl="1"/>
            <a:r>
              <a:rPr lang="en-US" dirty="0" smtClean="0"/>
              <a:t>And more</a:t>
            </a:r>
          </a:p>
          <a:p>
            <a:pPr lvl="1"/>
            <a:endParaRPr lang="en-US" dirty="0"/>
          </a:p>
          <a:p>
            <a:pPr lvl="1"/>
            <a:endParaRPr lang="en-US" dirty="0"/>
          </a:p>
        </p:txBody>
      </p:sp>
    </p:spTree>
    <p:extLst>
      <p:ext uri="{BB962C8B-B14F-4D97-AF65-F5344CB8AC3E}">
        <p14:creationId xmlns:p14="http://schemas.microsoft.com/office/powerpoint/2010/main" val="912488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Entries</a:t>
            </a:r>
            <a:endParaRPr lang="en-US" dirty="0"/>
          </a:p>
        </p:txBody>
      </p:sp>
      <p:sp>
        <p:nvSpPr>
          <p:cNvPr id="3" name="Content Placeholder 2"/>
          <p:cNvSpPr>
            <a:spLocks noGrp="1"/>
          </p:cNvSpPr>
          <p:nvPr>
            <p:ph idx="1"/>
          </p:nvPr>
        </p:nvSpPr>
        <p:spPr/>
        <p:txBody>
          <a:bodyPr>
            <a:normAutofit/>
          </a:bodyPr>
          <a:lstStyle/>
          <a:p>
            <a:r>
              <a:rPr lang="en-US" dirty="0" smtClean="0"/>
              <a:t>Use a static class to create an info object</a:t>
            </a:r>
          </a:p>
          <a:p>
            <a:pPr lvl="1"/>
            <a:r>
              <a:rPr lang="en-US" dirty="0" smtClean="0"/>
              <a:t>Many methods available</a:t>
            </a:r>
          </a:p>
          <a:p>
            <a:r>
              <a:rPr lang="en-US" dirty="0" smtClean="0"/>
              <a:t>Use </a:t>
            </a:r>
            <a:r>
              <a:rPr lang="en-US" dirty="0">
                <a:solidFill>
                  <a:srgbClr val="2B91AF"/>
                </a:solidFill>
                <a:highlight>
                  <a:srgbClr val="FFFFFF"/>
                </a:highlight>
                <a:latin typeface="Consolas"/>
              </a:rPr>
              <a:t>Entry</a:t>
            </a:r>
            <a:r>
              <a:rPr lang="en-US" dirty="0" smtClean="0"/>
              <a:t> class to get </a:t>
            </a:r>
            <a:r>
              <a:rPr lang="en-US" dirty="0" err="1">
                <a:solidFill>
                  <a:srgbClr val="2B91AF"/>
                </a:solidFill>
                <a:highlight>
                  <a:srgbClr val="FFFFFF"/>
                </a:highlight>
                <a:latin typeface="Consolas"/>
              </a:rPr>
              <a:t>EntryInfo</a:t>
            </a:r>
            <a:r>
              <a:rPr lang="en-US" dirty="0" smtClean="0"/>
              <a:t> object, use </a:t>
            </a:r>
            <a:r>
              <a:rPr lang="en-US" dirty="0" smtClean="0">
                <a:solidFill>
                  <a:srgbClr val="2B91AF"/>
                </a:solidFill>
                <a:highlight>
                  <a:srgbClr val="FFFFFF"/>
                </a:highlight>
                <a:latin typeface="Consolas"/>
              </a:rPr>
              <a:t>Document </a:t>
            </a:r>
            <a:r>
              <a:rPr lang="en-US" dirty="0" smtClean="0"/>
              <a:t>class to get </a:t>
            </a:r>
            <a:r>
              <a:rPr lang="en-US" dirty="0" err="1" smtClean="0">
                <a:solidFill>
                  <a:srgbClr val="2B91AF"/>
                </a:solidFill>
                <a:highlight>
                  <a:srgbClr val="FFFFFF"/>
                </a:highlight>
                <a:latin typeface="Consolas"/>
              </a:rPr>
              <a:t>DocumentInfo</a:t>
            </a:r>
            <a:r>
              <a:rPr lang="en-US" dirty="0" smtClean="0"/>
              <a:t> object, etc.</a:t>
            </a:r>
            <a:endParaRPr lang="en-US" dirty="0"/>
          </a:p>
        </p:txBody>
      </p:sp>
    </p:spTree>
    <p:extLst>
      <p:ext uri="{BB962C8B-B14F-4D97-AF65-F5344CB8AC3E}">
        <p14:creationId xmlns:p14="http://schemas.microsoft.com/office/powerpoint/2010/main" val="4116925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an Entry Object</a:t>
            </a:r>
            <a:endParaRPr lang="en-US" dirty="0"/>
          </a:p>
        </p:txBody>
      </p:sp>
      <p:sp>
        <p:nvSpPr>
          <p:cNvPr id="4" name="Content Placeholder 3"/>
          <p:cNvSpPr>
            <a:spLocks noGrp="1"/>
          </p:cNvSpPr>
          <p:nvPr>
            <p:ph idx="1"/>
          </p:nvPr>
        </p:nvSpPr>
        <p:spPr>
          <a:xfrm>
            <a:off x="153423" y="936010"/>
            <a:ext cx="8910797" cy="3544795"/>
          </a:xfrm>
        </p:spPr>
        <p:txBody>
          <a:bodyPr>
            <a:noAutofit/>
          </a:bodyPr>
          <a:lstStyle/>
          <a:p>
            <a:pPr marL="0" indent="0">
              <a:buNone/>
            </a:pPr>
            <a:r>
              <a:rPr lang="en-US" sz="2400" dirty="0" err="1">
                <a:solidFill>
                  <a:srgbClr val="2B91AF"/>
                </a:solidFill>
                <a:highlight>
                  <a:srgbClr val="FFFFFF"/>
                </a:highlight>
                <a:latin typeface="Consolas"/>
              </a:rPr>
              <a:t>EntryInfo</a:t>
            </a:r>
            <a:r>
              <a:rPr lang="en-US" sz="2400" dirty="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myEntry</a:t>
            </a:r>
            <a:r>
              <a:rPr lang="en-US" sz="2400" dirty="0" smtClean="0">
                <a:solidFill>
                  <a:srgbClr val="000000"/>
                </a:solidFill>
                <a:highlight>
                  <a:srgbClr val="FFFFFF"/>
                </a:highlight>
                <a:latin typeface="Consolas"/>
              </a:rPr>
              <a:t> </a:t>
            </a:r>
            <a:r>
              <a:rPr lang="en-US" sz="2400" dirty="0">
                <a:solidFill>
                  <a:srgbClr val="000000"/>
                </a:solidFill>
                <a:highlight>
                  <a:srgbClr val="FFFFFF"/>
                </a:highlight>
                <a:latin typeface="Consolas"/>
              </a:rPr>
              <a:t>= </a:t>
            </a:r>
            <a:r>
              <a:rPr lang="en-US" sz="2400" dirty="0" err="1" smtClean="0">
                <a:solidFill>
                  <a:srgbClr val="2B91AF"/>
                </a:solidFill>
                <a:highlight>
                  <a:srgbClr val="FFFFFF"/>
                </a:highlight>
                <a:latin typeface="Consolas"/>
              </a:rPr>
              <a:t>Entry</a:t>
            </a:r>
            <a:r>
              <a:rPr lang="en-US" sz="2400" dirty="0" err="1" smtClean="0">
                <a:solidFill>
                  <a:srgbClr val="000000"/>
                </a:solidFill>
                <a:highlight>
                  <a:srgbClr val="FFFFFF"/>
                </a:highlight>
                <a:latin typeface="Consolas"/>
              </a:rPr>
              <a:t>.GetEntryInfo</a:t>
            </a:r>
            <a:r>
              <a:rPr lang="en-US" sz="2400" dirty="0" smtClean="0">
                <a:solidFill>
                  <a:srgbClr val="000000"/>
                </a:solidFill>
                <a:highlight>
                  <a:srgbClr val="FFFFFF"/>
                </a:highlight>
                <a:latin typeface="Consolas"/>
              </a:rPr>
              <a:t>(</a:t>
            </a:r>
            <a:r>
              <a:rPr lang="en-US" sz="2400" dirty="0" err="1" smtClean="0">
                <a:solidFill>
                  <a:srgbClr val="000000"/>
                </a:solidFill>
                <a:highlight>
                  <a:srgbClr val="FFFFFF"/>
                </a:highlight>
                <a:latin typeface="Consolas"/>
              </a:rPr>
              <a:t>entryId</a:t>
            </a:r>
            <a:r>
              <a:rPr lang="en-US" sz="2400" dirty="0" smtClean="0">
                <a:solidFill>
                  <a:srgbClr val="000000"/>
                </a:solidFill>
                <a:highlight>
                  <a:srgbClr val="FFFFFF"/>
                </a:highlight>
                <a:latin typeface="Consolas"/>
              </a:rPr>
              <a:t>, </a:t>
            </a:r>
            <a:r>
              <a:rPr lang="en-US" sz="2400" dirty="0" err="1">
                <a:solidFill>
                  <a:srgbClr val="000000"/>
                </a:solidFill>
                <a:highlight>
                  <a:srgbClr val="FFFFFF"/>
                </a:highlight>
                <a:latin typeface="Consolas"/>
              </a:rPr>
              <a:t>mySess</a:t>
            </a:r>
            <a:r>
              <a:rPr lang="en-US" sz="2400" dirty="0" smtClean="0">
                <a:solidFill>
                  <a:srgbClr val="000000"/>
                </a:solidFill>
                <a:highlight>
                  <a:srgbClr val="FFFFFF"/>
                </a:highlight>
                <a:latin typeface="Consolas"/>
              </a:rPr>
              <a:t>);</a:t>
            </a:r>
          </a:p>
          <a:p>
            <a:pPr marL="0" indent="0">
              <a:buNone/>
            </a:pPr>
            <a:r>
              <a:rPr lang="en-US" sz="2400" dirty="0" err="1" smtClean="0">
                <a:solidFill>
                  <a:srgbClr val="2B91AF"/>
                </a:solidFill>
                <a:highlight>
                  <a:srgbClr val="FFFFFF"/>
                </a:highlight>
                <a:latin typeface="Consolas"/>
              </a:rPr>
              <a:t>Console</a:t>
            </a:r>
            <a:r>
              <a:rPr lang="en-US" sz="2400" dirty="0" err="1" smtClean="0">
                <a:solidFill>
                  <a:srgbClr val="000000"/>
                </a:solidFill>
                <a:highlight>
                  <a:srgbClr val="FFFFFF"/>
                </a:highlight>
                <a:latin typeface="Consolas"/>
              </a:rPr>
              <a:t>.WriteLine</a:t>
            </a:r>
            <a:r>
              <a:rPr lang="en-US" sz="2400" dirty="0" smtClean="0">
                <a:solidFill>
                  <a:srgbClr val="000000"/>
                </a:solidFill>
                <a:highlight>
                  <a:srgbClr val="FFFFFF"/>
                </a:highlight>
                <a:latin typeface="Consolas"/>
              </a:rPr>
              <a:t>(</a:t>
            </a:r>
            <a:r>
              <a:rPr lang="en-US" sz="2400" dirty="0" err="1" smtClean="0">
                <a:solidFill>
                  <a:srgbClr val="000000"/>
                </a:solidFill>
                <a:highlight>
                  <a:srgbClr val="FFFFFF"/>
                </a:highlight>
                <a:latin typeface="Consolas"/>
              </a:rPr>
              <a:t>myEntry.Name</a:t>
            </a:r>
            <a:r>
              <a:rPr lang="en-US" sz="2400" dirty="0" smtClean="0">
                <a:solidFill>
                  <a:srgbClr val="000000"/>
                </a:solidFill>
                <a:highlight>
                  <a:srgbClr val="FFFFFF"/>
                </a:highlight>
                <a:latin typeface="Consolas"/>
              </a:rPr>
              <a:t>);</a:t>
            </a:r>
          </a:p>
          <a:p>
            <a:pPr marL="0" indent="0">
              <a:buNone/>
            </a:pPr>
            <a:endParaRPr lang="en-US" sz="2400" dirty="0" smtClean="0">
              <a:solidFill>
                <a:srgbClr val="000000"/>
              </a:solidFill>
              <a:highlight>
                <a:srgbClr val="FFFFFF"/>
              </a:highlight>
              <a:latin typeface="Consolas"/>
            </a:endParaRPr>
          </a:p>
          <a:p>
            <a:pPr marL="0" indent="0">
              <a:buNone/>
            </a:pPr>
            <a:r>
              <a:rPr lang="en-US" dirty="0" smtClean="0">
                <a:solidFill>
                  <a:srgbClr val="000000"/>
                </a:solidFill>
                <a:highlight>
                  <a:srgbClr val="FFFFFF"/>
                </a:highlight>
                <a:latin typeface="+mj-lt"/>
              </a:rPr>
              <a:t>Other properties include:</a:t>
            </a:r>
            <a:endParaRPr lang="en-US" dirty="0">
              <a:solidFill>
                <a:srgbClr val="000000"/>
              </a:solidFill>
              <a:highlight>
                <a:srgbClr val="FFFFFF"/>
              </a:highlight>
              <a:latin typeface="+mj-lt"/>
            </a:endParaRPr>
          </a:p>
          <a:p>
            <a:r>
              <a:rPr lang="en-US" sz="2400" dirty="0" smtClean="0">
                <a:highlight>
                  <a:srgbClr val="FFFFFF"/>
                </a:highlight>
                <a:latin typeface="Consolas"/>
              </a:rPr>
              <a:t>.Id, .Owner, .Path, .</a:t>
            </a:r>
            <a:r>
              <a:rPr lang="en-US" sz="2400" dirty="0" err="1" smtClean="0">
                <a:highlight>
                  <a:srgbClr val="FFFFFF"/>
                </a:highlight>
                <a:latin typeface="Consolas"/>
              </a:rPr>
              <a:t>TemplateName</a:t>
            </a:r>
            <a:r>
              <a:rPr lang="en-US" sz="2400" dirty="0" smtClean="0">
                <a:highlight>
                  <a:srgbClr val="FFFFFF"/>
                </a:highlight>
                <a:latin typeface="Consolas"/>
              </a:rPr>
              <a:t> </a:t>
            </a:r>
          </a:p>
        </p:txBody>
      </p:sp>
    </p:spTree>
    <p:extLst>
      <p:ext uri="{BB962C8B-B14F-4D97-AF65-F5344CB8AC3E}">
        <p14:creationId xmlns:p14="http://schemas.microsoft.com/office/powerpoint/2010/main" val="3491074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t>
            </a:r>
            <a:r>
              <a:rPr lang="en-US" dirty="0"/>
              <a:t>F</a:t>
            </a:r>
            <a:r>
              <a:rPr lang="en-US" dirty="0" smtClean="0"/>
              <a:t>ield </a:t>
            </a:r>
            <a:r>
              <a:rPr lang="en-US" dirty="0"/>
              <a:t>V</a:t>
            </a:r>
            <a:r>
              <a:rPr lang="en-US" dirty="0" smtClean="0"/>
              <a:t>alues</a:t>
            </a:r>
            <a:endParaRPr lang="en-US" dirty="0"/>
          </a:p>
        </p:txBody>
      </p:sp>
      <p:sp>
        <p:nvSpPr>
          <p:cNvPr id="3" name="Content Placeholder 2"/>
          <p:cNvSpPr>
            <a:spLocks noGrp="1"/>
          </p:cNvSpPr>
          <p:nvPr>
            <p:ph idx="1"/>
          </p:nvPr>
        </p:nvSpPr>
        <p:spPr/>
        <p:txBody>
          <a:bodyPr>
            <a:normAutofit lnSpcReduction="10000"/>
          </a:bodyPr>
          <a:lstStyle/>
          <a:p>
            <a:pPr lvl="0"/>
            <a:r>
              <a:rPr lang="en-US" dirty="0">
                <a:solidFill>
                  <a:prstClr val="black"/>
                </a:solidFill>
              </a:rPr>
              <a:t>Just like entries, there are objects that represent </a:t>
            </a:r>
            <a:r>
              <a:rPr lang="en-US" dirty="0" smtClean="0">
                <a:solidFill>
                  <a:prstClr val="black"/>
                </a:solidFill>
              </a:rPr>
              <a:t>metadata</a:t>
            </a:r>
            <a:endParaRPr lang="en-US" dirty="0">
              <a:solidFill>
                <a:prstClr val="black"/>
              </a:solidFill>
            </a:endParaRPr>
          </a:p>
          <a:p>
            <a:pPr marL="0" indent="0">
              <a:buNone/>
            </a:pPr>
            <a:endParaRPr lang="en-US" sz="2000" dirty="0" smtClean="0">
              <a:solidFill>
                <a:srgbClr val="2B91AF"/>
              </a:solidFill>
              <a:highlight>
                <a:srgbClr val="FFFFFF"/>
              </a:highlight>
              <a:latin typeface="Consolas"/>
            </a:endParaRPr>
          </a:p>
          <a:p>
            <a:pPr marL="0" indent="0">
              <a:buNone/>
            </a:pPr>
            <a:r>
              <a:rPr lang="en-US" sz="2000" dirty="0" err="1" smtClean="0">
                <a:solidFill>
                  <a:srgbClr val="2B91AF"/>
                </a:solidFill>
                <a:highlight>
                  <a:srgbClr val="FFFFFF"/>
                </a:highlight>
                <a:latin typeface="Consolas"/>
              </a:rPr>
              <a:t>FieldValueCollection</a:t>
            </a:r>
            <a:r>
              <a:rPr lang="en-US" sz="2000" dirty="0" smtClean="0">
                <a:solidFill>
                  <a:srgbClr val="000000"/>
                </a:solidFill>
                <a:highlight>
                  <a:srgbClr val="FFFFFF"/>
                </a:highlight>
                <a:latin typeface="Consolas"/>
              </a:rPr>
              <a:t> </a:t>
            </a:r>
            <a:r>
              <a:rPr lang="en-US" sz="2000" dirty="0" err="1" smtClean="0">
                <a:solidFill>
                  <a:srgbClr val="000000"/>
                </a:solidFill>
                <a:highlight>
                  <a:srgbClr val="FFFFFF"/>
                </a:highlight>
                <a:latin typeface="Consolas"/>
              </a:rPr>
              <a:t>myFields</a:t>
            </a:r>
            <a:r>
              <a:rPr lang="en-US" sz="2000" dirty="0" smtClean="0">
                <a:solidFill>
                  <a:srgbClr val="000000"/>
                </a:solidFill>
                <a:highlight>
                  <a:srgbClr val="FFFFFF"/>
                </a:highlight>
                <a:latin typeface="Consolas"/>
              </a:rPr>
              <a:t> </a:t>
            </a:r>
            <a:r>
              <a:rPr lang="en-US" sz="2000" dirty="0">
                <a:solidFill>
                  <a:srgbClr val="000000"/>
                </a:solidFill>
                <a:highlight>
                  <a:srgbClr val="FFFFFF"/>
                </a:highlight>
                <a:latin typeface="Consolas"/>
              </a:rPr>
              <a:t>= </a:t>
            </a:r>
            <a:r>
              <a:rPr lang="en-US" sz="2000" dirty="0" err="1" smtClean="0">
                <a:solidFill>
                  <a:srgbClr val="000000"/>
                </a:solidFill>
                <a:highlight>
                  <a:srgbClr val="FFFFFF"/>
                </a:highlight>
                <a:latin typeface="Consolas"/>
              </a:rPr>
              <a:t>myEntry.GetFieldValues</a:t>
            </a:r>
            <a:r>
              <a:rPr lang="en-US" sz="2000" dirty="0" smtClean="0">
                <a:solidFill>
                  <a:srgbClr val="000000"/>
                </a:solidFill>
                <a:highlight>
                  <a:srgbClr val="FFFFFF"/>
                </a:highlight>
                <a:latin typeface="Consolas"/>
              </a:rPr>
              <a:t>();</a:t>
            </a:r>
            <a:endParaRPr lang="en-US" sz="2000" dirty="0">
              <a:solidFill>
                <a:srgbClr val="000000"/>
              </a:solidFill>
              <a:highlight>
                <a:srgbClr val="FFFFFF"/>
              </a:highlight>
              <a:latin typeface="Consolas"/>
            </a:endParaRPr>
          </a:p>
          <a:p>
            <a:pPr marL="0" indent="0">
              <a:buNone/>
            </a:pPr>
            <a:r>
              <a:rPr lang="nn-NO" sz="2000" dirty="0" smtClean="0">
                <a:solidFill>
                  <a:srgbClr val="0000FF"/>
                </a:solidFill>
                <a:highlight>
                  <a:srgbClr val="FFFFFF"/>
                </a:highlight>
                <a:latin typeface="Consolas"/>
              </a:rPr>
              <a:t>for</a:t>
            </a:r>
            <a:r>
              <a:rPr lang="nn-NO" sz="2000" dirty="0" smtClean="0">
                <a:solidFill>
                  <a:srgbClr val="000000"/>
                </a:solidFill>
                <a:highlight>
                  <a:srgbClr val="FFFFFF"/>
                </a:highlight>
                <a:latin typeface="Consolas"/>
              </a:rPr>
              <a:t> </a:t>
            </a:r>
            <a:r>
              <a:rPr lang="nn-NO" sz="2000" dirty="0">
                <a:solidFill>
                  <a:srgbClr val="000000"/>
                </a:solidFill>
                <a:highlight>
                  <a:srgbClr val="FFFFFF"/>
                </a:highlight>
                <a:latin typeface="Consolas"/>
              </a:rPr>
              <a:t>(</a:t>
            </a:r>
            <a:r>
              <a:rPr lang="nn-NO" sz="2000" dirty="0">
                <a:solidFill>
                  <a:srgbClr val="0000FF"/>
                </a:solidFill>
                <a:highlight>
                  <a:srgbClr val="FFFFFF"/>
                </a:highlight>
                <a:latin typeface="Consolas"/>
              </a:rPr>
              <a:t>int</a:t>
            </a:r>
            <a:r>
              <a:rPr lang="nn-NO" sz="2000" dirty="0">
                <a:solidFill>
                  <a:srgbClr val="000000"/>
                </a:solidFill>
                <a:highlight>
                  <a:srgbClr val="FFFFFF"/>
                </a:highlight>
                <a:latin typeface="Consolas"/>
              </a:rPr>
              <a:t> i = 0; i &lt; </a:t>
            </a:r>
            <a:r>
              <a:rPr lang="nn-NO" sz="2000" dirty="0" smtClean="0">
                <a:solidFill>
                  <a:srgbClr val="000000"/>
                </a:solidFill>
                <a:highlight>
                  <a:srgbClr val="FFFFFF"/>
                </a:highlight>
                <a:latin typeface="Consolas"/>
              </a:rPr>
              <a:t>myFields.Count</a:t>
            </a:r>
            <a:r>
              <a:rPr lang="nn-NO" sz="2000" dirty="0">
                <a:solidFill>
                  <a:srgbClr val="000000"/>
                </a:solidFill>
                <a:highlight>
                  <a:srgbClr val="FFFFFF"/>
                </a:highlight>
                <a:latin typeface="Consolas"/>
              </a:rPr>
              <a:t>; i++)</a:t>
            </a:r>
          </a:p>
          <a:p>
            <a:pPr marL="0" indent="0">
              <a:buNone/>
            </a:pPr>
            <a:r>
              <a:rPr lang="en-US" sz="2000" dirty="0" smtClean="0">
                <a:solidFill>
                  <a:srgbClr val="000000"/>
                </a:solidFill>
                <a:highlight>
                  <a:srgbClr val="FFFFFF"/>
                </a:highlight>
                <a:latin typeface="Consolas"/>
              </a:rPr>
              <a:t>{</a:t>
            </a:r>
            <a:endParaRPr lang="en-US" sz="2000" dirty="0">
              <a:solidFill>
                <a:srgbClr val="000000"/>
              </a:solidFill>
              <a:highlight>
                <a:srgbClr val="FFFFFF"/>
              </a:highlight>
              <a:latin typeface="Consolas"/>
            </a:endParaRPr>
          </a:p>
          <a:p>
            <a:pPr marL="0" indent="0">
              <a:buNone/>
            </a:pPr>
            <a:r>
              <a:rPr lang="en-US" sz="2000" dirty="0" err="1" smtClean="0">
                <a:solidFill>
                  <a:srgbClr val="2B91AF"/>
                </a:solidFill>
                <a:highlight>
                  <a:srgbClr val="FFFFFF"/>
                </a:highlight>
                <a:latin typeface="Consolas"/>
              </a:rPr>
              <a:t>Console</a:t>
            </a:r>
            <a:r>
              <a:rPr lang="en-US" sz="2000" dirty="0" err="1" smtClean="0">
                <a:solidFill>
                  <a:srgbClr val="000000"/>
                </a:solidFill>
                <a:highlight>
                  <a:srgbClr val="FFFFFF"/>
                </a:highlight>
                <a:latin typeface="Consolas"/>
              </a:rPr>
              <a:t>.WriteLine</a:t>
            </a:r>
            <a:r>
              <a:rPr lang="en-US" sz="2000" dirty="0" smtClean="0">
                <a:solidFill>
                  <a:srgbClr val="000000"/>
                </a:solidFill>
                <a:highlight>
                  <a:srgbClr val="FFFFFF"/>
                </a:highlight>
                <a:latin typeface="Consolas"/>
              </a:rPr>
              <a:t>(</a:t>
            </a:r>
            <a:r>
              <a:rPr lang="en-US" sz="2000" dirty="0" err="1" smtClean="0">
                <a:solidFill>
                  <a:srgbClr val="000000"/>
                </a:solidFill>
                <a:highlight>
                  <a:srgbClr val="FFFFFF"/>
                </a:highlight>
                <a:latin typeface="Consolas"/>
              </a:rPr>
              <a:t>myFields.PositionToName</a:t>
            </a:r>
            <a:r>
              <a:rPr lang="en-US" sz="2000" dirty="0" smtClean="0">
                <a:solidFill>
                  <a:srgbClr val="000000"/>
                </a:solidFill>
                <a:highlight>
                  <a:srgbClr val="FFFFFF"/>
                </a:highlight>
                <a:latin typeface="Consolas"/>
              </a:rPr>
              <a:t>(</a:t>
            </a:r>
            <a:r>
              <a:rPr lang="en-US" sz="2000" dirty="0" err="1" smtClean="0">
                <a:solidFill>
                  <a:srgbClr val="000000"/>
                </a:solidFill>
                <a:highlight>
                  <a:srgbClr val="FFFFFF"/>
                </a:highlight>
                <a:latin typeface="Consolas"/>
              </a:rPr>
              <a:t>i</a:t>
            </a:r>
            <a:r>
              <a:rPr lang="en-US" sz="2000" dirty="0">
                <a:solidFill>
                  <a:srgbClr val="000000"/>
                </a:solidFill>
                <a:highlight>
                  <a:srgbClr val="FFFFFF"/>
                </a:highlight>
                <a:latin typeface="Consolas"/>
              </a:rPr>
              <a:t>) + </a:t>
            </a:r>
            <a:r>
              <a:rPr lang="en-US" sz="2000" dirty="0">
                <a:solidFill>
                  <a:srgbClr val="A31515"/>
                </a:solidFill>
                <a:highlight>
                  <a:srgbClr val="FFFFFF"/>
                </a:highlight>
                <a:latin typeface="Consolas"/>
              </a:rPr>
              <a:t>": "</a:t>
            </a:r>
            <a:r>
              <a:rPr lang="en-US" sz="2000" dirty="0">
                <a:solidFill>
                  <a:srgbClr val="000000"/>
                </a:solidFill>
                <a:highlight>
                  <a:srgbClr val="FFFFFF"/>
                </a:highlight>
                <a:latin typeface="Consolas"/>
              </a:rPr>
              <a:t> + </a:t>
            </a:r>
            <a:r>
              <a:rPr lang="en-US" sz="2000" dirty="0" err="1" smtClean="0">
                <a:solidFill>
                  <a:srgbClr val="000000"/>
                </a:solidFill>
                <a:highlight>
                  <a:srgbClr val="FFFFFF"/>
                </a:highlight>
                <a:latin typeface="Consolas"/>
              </a:rPr>
              <a:t>myFields</a:t>
            </a:r>
            <a:r>
              <a:rPr lang="en-US" sz="2000" dirty="0" smtClean="0">
                <a:solidFill>
                  <a:srgbClr val="000000"/>
                </a:solidFill>
                <a:highlight>
                  <a:srgbClr val="FFFFFF"/>
                </a:highlight>
                <a:latin typeface="Consolas"/>
              </a:rPr>
              <a:t>[</a:t>
            </a:r>
            <a:r>
              <a:rPr lang="en-US" sz="2000" dirty="0" err="1" smtClean="0">
                <a:solidFill>
                  <a:srgbClr val="000000"/>
                </a:solidFill>
                <a:highlight>
                  <a:srgbClr val="FFFFFF"/>
                </a:highlight>
                <a:latin typeface="Consolas"/>
              </a:rPr>
              <a:t>i</a:t>
            </a:r>
            <a:r>
              <a:rPr lang="en-US" sz="2000" dirty="0">
                <a:solidFill>
                  <a:srgbClr val="000000"/>
                </a:solidFill>
                <a:highlight>
                  <a:srgbClr val="FFFFFF"/>
                </a:highlight>
                <a:latin typeface="Consolas"/>
              </a:rPr>
              <a:t>]);</a:t>
            </a:r>
          </a:p>
          <a:p>
            <a:pPr marL="0" indent="0">
              <a:buNone/>
            </a:pPr>
            <a:r>
              <a:rPr lang="en-US" sz="2000" dirty="0" smtClean="0">
                <a:solidFill>
                  <a:srgbClr val="000000"/>
                </a:solidFill>
                <a:highlight>
                  <a:srgbClr val="FFFFFF"/>
                </a:highlight>
                <a:latin typeface="Consolas"/>
              </a:rPr>
              <a:t>} </a:t>
            </a:r>
            <a:endParaRPr lang="en-US" sz="2000" dirty="0"/>
          </a:p>
        </p:txBody>
      </p:sp>
    </p:spTree>
    <p:extLst>
      <p:ext uri="{BB962C8B-B14F-4D97-AF65-F5344CB8AC3E}">
        <p14:creationId xmlns:p14="http://schemas.microsoft.com/office/powerpoint/2010/main" val="3172632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err="1" smtClean="0">
                <a:solidFill>
                  <a:srgbClr val="2B91AF"/>
                </a:solidFill>
                <a:highlight>
                  <a:srgbClr val="FFFFFF"/>
                </a:highlight>
                <a:latin typeface="Consolas"/>
              </a:rPr>
              <a:t>RepositoryRegistration</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myRepoReg</a:t>
            </a:r>
            <a:r>
              <a:rPr lang="en-US" dirty="0">
                <a:solidFill>
                  <a:srgbClr val="000000"/>
                </a:solidFill>
                <a:highlight>
                  <a:srgbClr val="FFFFFF"/>
                </a:highlight>
                <a:latin typeface="Consolas"/>
              </a:rPr>
              <a:t>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RepositoryRegistration</a:t>
            </a:r>
            <a:r>
              <a:rPr lang="en-US" dirty="0" smtClean="0">
                <a:solidFill>
                  <a:srgbClr val="000000"/>
                </a:solidFill>
                <a:highlight>
                  <a:srgbClr val="FFFFFF"/>
                </a:highlight>
                <a:latin typeface="Consolas"/>
              </a:rPr>
              <a:t>(</a:t>
            </a:r>
            <a:r>
              <a:rPr lang="en-US" dirty="0" smtClean="0">
                <a:solidFill>
                  <a:srgbClr val="A31515"/>
                </a:solidFill>
                <a:highlight>
                  <a:srgbClr val="FFFFFF"/>
                </a:highlight>
                <a:latin typeface="Consolas"/>
              </a:rPr>
              <a:t>“</a:t>
            </a:r>
            <a:r>
              <a:rPr lang="en-US" dirty="0" err="1" smtClean="0">
                <a:solidFill>
                  <a:srgbClr val="A31515"/>
                </a:solidFill>
                <a:highlight>
                  <a:srgbClr val="FFFFFF"/>
                </a:highlight>
                <a:latin typeface="Consolas"/>
              </a:rPr>
              <a:t>localhost</a:t>
            </a:r>
            <a:r>
              <a:rPr lang="en-US" dirty="0" smtClean="0">
                <a:solidFill>
                  <a:srgbClr val="A31515"/>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A31515"/>
                </a:solidFill>
                <a:highlight>
                  <a:srgbClr val="FFFFFF"/>
                </a:highlight>
                <a:latin typeface="Consolas"/>
              </a:rPr>
              <a:t>“</a:t>
            </a:r>
            <a:r>
              <a:rPr lang="en-US" dirty="0" err="1" smtClean="0">
                <a:solidFill>
                  <a:srgbClr val="A31515"/>
                </a:solidFill>
                <a:highlight>
                  <a:srgbClr val="FFFFFF"/>
                </a:highlight>
                <a:latin typeface="Consolas"/>
              </a:rPr>
              <a:t>LaserInvestigators</a:t>
            </a:r>
            <a:r>
              <a:rPr lang="en-US" dirty="0" smtClean="0">
                <a:solidFill>
                  <a:srgbClr val="A31515"/>
                </a:solidFill>
                <a:highlight>
                  <a:srgbClr val="FFFFFF"/>
                </a:highlight>
                <a:latin typeface="Consolas"/>
              </a:rPr>
              <a:t>"</a:t>
            </a:r>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pPr marL="0" indent="0">
              <a:buNone/>
            </a:pPr>
            <a:r>
              <a:rPr lang="en-US" dirty="0" smtClean="0">
                <a:solidFill>
                  <a:srgbClr val="2B91AF"/>
                </a:solidFill>
                <a:highlight>
                  <a:srgbClr val="FFFFFF"/>
                </a:highlight>
                <a:latin typeface="Consolas"/>
              </a:rPr>
              <a:t>Session</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mySess</a:t>
            </a:r>
            <a:r>
              <a:rPr lang="en-US" dirty="0">
                <a:solidFill>
                  <a:srgbClr val="000000"/>
                </a:solidFill>
                <a:highlight>
                  <a:srgbClr val="FFFFFF"/>
                </a:highlight>
                <a:latin typeface="Consolas"/>
              </a:rPr>
              <a:t>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Session</a:t>
            </a:r>
            <a:r>
              <a:rPr lang="en-US" dirty="0">
                <a:solidFill>
                  <a:srgbClr val="000000"/>
                </a:solidFill>
                <a:highlight>
                  <a:srgbClr val="FFFFFF"/>
                </a:highlight>
                <a:latin typeface="Consolas"/>
              </a:rPr>
              <a:t>();</a:t>
            </a:r>
          </a:p>
          <a:p>
            <a:pPr marL="0" indent="0">
              <a:buNone/>
            </a:pPr>
            <a:r>
              <a:rPr lang="en-US" dirty="0" err="1" smtClean="0">
                <a:solidFill>
                  <a:srgbClr val="000000"/>
                </a:solidFill>
                <a:highlight>
                  <a:srgbClr val="FFFFFF"/>
                </a:highlight>
                <a:latin typeface="Consolas"/>
              </a:rPr>
              <a:t>mySess.LogIn</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myRepoReg</a:t>
            </a:r>
            <a:r>
              <a:rPr lang="en-US" dirty="0">
                <a:solidFill>
                  <a:srgbClr val="000000"/>
                </a:solidFill>
                <a:highlight>
                  <a:srgbClr val="FFFFFF"/>
                </a:highlight>
                <a:latin typeface="Consolas"/>
              </a:rPr>
              <a:t>);</a:t>
            </a:r>
          </a:p>
          <a:p>
            <a:pPr marL="0" indent="0">
              <a:buNone/>
            </a:pPr>
            <a:endParaRPr lang="en-US" dirty="0">
              <a:solidFill>
                <a:srgbClr val="000000"/>
              </a:solidFill>
              <a:highlight>
                <a:srgbClr val="FFFFFF"/>
              </a:highlight>
              <a:latin typeface="Consolas"/>
            </a:endParaRPr>
          </a:p>
          <a:p>
            <a:pPr marL="0" indent="0">
              <a:buNone/>
            </a:pPr>
            <a:r>
              <a:rPr lang="en-US" dirty="0" err="1" smtClean="0">
                <a:solidFill>
                  <a:srgbClr val="2B91AF"/>
                </a:solidFill>
                <a:highlight>
                  <a:srgbClr val="FFFFFF"/>
                </a:highlight>
                <a:latin typeface="Consolas"/>
              </a:rPr>
              <a:t>Console</a:t>
            </a:r>
            <a:r>
              <a:rPr lang="en-US" dirty="0" err="1" smtClean="0">
                <a:solidFill>
                  <a:srgbClr val="000000"/>
                </a:solidFill>
                <a:highlight>
                  <a:srgbClr val="FFFFFF"/>
                </a:highlight>
                <a:latin typeface="Consolas"/>
              </a:rPr>
              <a:t>.WriteLine</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"Entry ID:"</a:t>
            </a: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//asks for entry ID </a:t>
            </a:r>
            <a:endParaRPr lang="en-US" dirty="0">
              <a:solidFill>
                <a:srgbClr val="000000"/>
              </a:solidFill>
              <a:highlight>
                <a:srgbClr val="FFFFFF"/>
              </a:highlight>
              <a:latin typeface="Consolas"/>
            </a:endParaRPr>
          </a:p>
          <a:p>
            <a:pPr marL="0" indent="0">
              <a:buNone/>
            </a:pPr>
            <a:r>
              <a:rPr lang="en-US" dirty="0" err="1" smtClean="0">
                <a:solidFill>
                  <a:srgbClr val="0000FF"/>
                </a:solidFill>
                <a:highlight>
                  <a:srgbClr val="FFFFFF"/>
                </a:highlight>
                <a:latin typeface="Consolas"/>
              </a:rPr>
              <a:t>int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entryId</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a:solidFill>
                  <a:srgbClr val="0000FF"/>
                </a:solidFill>
                <a:highlight>
                  <a:srgbClr val="FFFFFF"/>
                </a:highlight>
                <a:latin typeface="Consolas"/>
              </a:rPr>
              <a:t>int</a:t>
            </a:r>
            <a:r>
              <a:rPr lang="en-US" dirty="0" err="1">
                <a:solidFill>
                  <a:srgbClr val="000000"/>
                </a:solidFill>
                <a:highlight>
                  <a:srgbClr val="FFFFFF"/>
                </a:highlight>
                <a:latin typeface="Consolas"/>
              </a:rPr>
              <a:t>.Parse</a:t>
            </a:r>
            <a:r>
              <a:rPr lang="en-US" dirty="0">
                <a:solidFill>
                  <a:srgbClr val="000000"/>
                </a:solidFill>
                <a:highlight>
                  <a:srgbClr val="FFFFFF"/>
                </a:highlight>
                <a:latin typeface="Consolas"/>
              </a:rPr>
              <a:t>(</a:t>
            </a:r>
            <a:r>
              <a:rPr lang="en-US" dirty="0" err="1">
                <a:solidFill>
                  <a:srgbClr val="2B91AF"/>
                </a:solidFill>
                <a:highlight>
                  <a:srgbClr val="FFFFFF"/>
                </a:highlight>
                <a:latin typeface="Consolas"/>
              </a:rPr>
              <a:t>Console</a:t>
            </a:r>
            <a:r>
              <a:rPr lang="en-US" dirty="0" err="1">
                <a:solidFill>
                  <a:srgbClr val="000000"/>
                </a:solidFill>
                <a:highlight>
                  <a:srgbClr val="FFFFFF"/>
                </a:highlight>
                <a:latin typeface="Consolas"/>
              </a:rPr>
              <a:t>.ReadLine</a:t>
            </a:r>
            <a:r>
              <a:rPr lang="en-US" dirty="0">
                <a:solidFill>
                  <a:srgbClr val="000000"/>
                </a:solidFill>
                <a:highlight>
                  <a:srgbClr val="FFFFFF"/>
                </a:highlight>
                <a:latin typeface="Consolas"/>
              </a:rPr>
              <a:t>());</a:t>
            </a:r>
          </a:p>
          <a:p>
            <a:pPr marL="0" indent="0">
              <a:buNone/>
            </a:pPr>
            <a:endParaRPr lang="en-US" dirty="0">
              <a:solidFill>
                <a:srgbClr val="000000"/>
              </a:solidFill>
              <a:highlight>
                <a:srgbClr val="FFFFFF"/>
              </a:highlight>
              <a:latin typeface="Consolas"/>
            </a:endParaRPr>
          </a:p>
          <a:p>
            <a:pPr marL="0" indent="0">
              <a:buNone/>
            </a:pPr>
            <a:r>
              <a:rPr lang="en-US" dirty="0" err="1" smtClean="0">
                <a:solidFill>
                  <a:srgbClr val="2B91AF"/>
                </a:solidFill>
                <a:highlight>
                  <a:srgbClr val="FFFFFF"/>
                </a:highlight>
                <a:latin typeface="Consolas"/>
              </a:rPr>
              <a:t>EntryInfo</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myEntry</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smtClean="0">
                <a:solidFill>
                  <a:srgbClr val="2B91AF"/>
                </a:solidFill>
                <a:highlight>
                  <a:srgbClr val="FFFFFF"/>
                </a:highlight>
                <a:latin typeface="Consolas"/>
              </a:rPr>
              <a:t>Entry</a:t>
            </a:r>
            <a:r>
              <a:rPr lang="en-US" dirty="0" err="1" smtClean="0">
                <a:solidFill>
                  <a:srgbClr val="000000"/>
                </a:solidFill>
                <a:highlight>
                  <a:srgbClr val="FFFFFF"/>
                </a:highlight>
                <a:latin typeface="Consolas"/>
              </a:rPr>
              <a:t>.GetEntryInfo</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entryId</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mySess</a:t>
            </a: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 get an entry</a:t>
            </a:r>
            <a:endParaRPr lang="en-US" dirty="0">
              <a:solidFill>
                <a:srgbClr val="000000"/>
              </a:solidFill>
              <a:highlight>
                <a:srgbClr val="FFFFFF"/>
              </a:highlight>
              <a:latin typeface="Consolas"/>
            </a:endParaRPr>
          </a:p>
          <a:p>
            <a:pPr marL="0" indent="0">
              <a:buNone/>
            </a:pPr>
            <a:r>
              <a:rPr lang="en-US" dirty="0" err="1" smtClean="0">
                <a:solidFill>
                  <a:srgbClr val="2B91AF"/>
                </a:solidFill>
                <a:highlight>
                  <a:srgbClr val="FFFFFF"/>
                </a:highlight>
                <a:latin typeface="Consolas"/>
              </a:rPr>
              <a:t>Console</a:t>
            </a:r>
            <a:r>
              <a:rPr lang="en-US" dirty="0" err="1" smtClean="0">
                <a:solidFill>
                  <a:srgbClr val="000000"/>
                </a:solidFill>
                <a:highlight>
                  <a:srgbClr val="FFFFFF"/>
                </a:highlight>
                <a:latin typeface="Consolas"/>
              </a:rPr>
              <a:t>.WriteLine</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myEntry.Name</a:t>
            </a:r>
            <a:r>
              <a:rPr lang="en-US" dirty="0" smtClean="0">
                <a:solidFill>
                  <a:srgbClr val="000000"/>
                </a:solidFill>
                <a:highlight>
                  <a:srgbClr val="FFFFFF"/>
                </a:highlight>
                <a:latin typeface="Consolas"/>
              </a:rPr>
              <a:t>);</a:t>
            </a:r>
          </a:p>
          <a:p>
            <a:pPr marL="0" indent="0">
              <a:buNone/>
            </a:pPr>
            <a:endParaRPr lang="en-US" dirty="0">
              <a:solidFill>
                <a:srgbClr val="008000"/>
              </a:solidFill>
              <a:highlight>
                <a:srgbClr val="FFFFFF"/>
              </a:highlight>
              <a:latin typeface="Consolas"/>
            </a:endParaRPr>
          </a:p>
          <a:p>
            <a:pPr marL="0" indent="0">
              <a:buNone/>
            </a:pPr>
            <a:r>
              <a:rPr lang="en-US" dirty="0" err="1" smtClean="0">
                <a:solidFill>
                  <a:srgbClr val="2B91AF"/>
                </a:solidFill>
                <a:highlight>
                  <a:srgbClr val="FFFFFF"/>
                </a:highlight>
                <a:latin typeface="Consolas"/>
              </a:rPr>
              <a:t>FieldValueCollection</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myFields</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myEntry.GetFieldValues</a:t>
            </a:r>
            <a:r>
              <a:rPr lang="en-US" dirty="0">
                <a:solidFill>
                  <a:srgbClr val="000000"/>
                </a:solidFill>
                <a:highlight>
                  <a:srgbClr val="FFFFFF"/>
                </a:highlight>
                <a:latin typeface="Consolas"/>
              </a:rPr>
              <a:t>();</a:t>
            </a:r>
          </a:p>
          <a:p>
            <a:pPr marL="0" indent="0">
              <a:buNone/>
            </a:pPr>
            <a:endParaRPr lang="en-US" dirty="0">
              <a:solidFill>
                <a:srgbClr val="000000"/>
              </a:solidFill>
              <a:highlight>
                <a:srgbClr val="FFFFFF"/>
              </a:highlight>
              <a:latin typeface="Consolas"/>
            </a:endParaRPr>
          </a:p>
          <a:p>
            <a:pPr marL="0" indent="0">
              <a:buNone/>
            </a:pPr>
            <a:r>
              <a:rPr lang="nn-NO" dirty="0" smtClean="0">
                <a:solidFill>
                  <a:srgbClr val="0000FF"/>
                </a:solidFill>
                <a:highlight>
                  <a:srgbClr val="FFFFFF"/>
                </a:highlight>
                <a:latin typeface="Consolas"/>
              </a:rPr>
              <a:t>for</a:t>
            </a:r>
            <a:r>
              <a:rPr lang="nn-NO" dirty="0" smtClean="0">
                <a:solidFill>
                  <a:srgbClr val="000000"/>
                </a:solidFill>
                <a:highlight>
                  <a:srgbClr val="FFFFFF"/>
                </a:highlight>
                <a:latin typeface="Consolas"/>
              </a:rPr>
              <a:t> </a:t>
            </a:r>
            <a:r>
              <a:rPr lang="nn-NO" dirty="0">
                <a:solidFill>
                  <a:srgbClr val="000000"/>
                </a:solidFill>
                <a:highlight>
                  <a:srgbClr val="FFFFFF"/>
                </a:highlight>
                <a:latin typeface="Consolas"/>
              </a:rPr>
              <a:t>(</a:t>
            </a:r>
            <a:r>
              <a:rPr lang="nn-NO" dirty="0">
                <a:solidFill>
                  <a:srgbClr val="0000FF"/>
                </a:solidFill>
                <a:highlight>
                  <a:srgbClr val="FFFFFF"/>
                </a:highlight>
                <a:latin typeface="Consolas"/>
              </a:rPr>
              <a:t>int</a:t>
            </a:r>
            <a:r>
              <a:rPr lang="nn-NO" dirty="0">
                <a:solidFill>
                  <a:srgbClr val="000000"/>
                </a:solidFill>
                <a:highlight>
                  <a:srgbClr val="FFFFFF"/>
                </a:highlight>
                <a:latin typeface="Consolas"/>
              </a:rPr>
              <a:t> i = 0; i &lt; </a:t>
            </a:r>
            <a:r>
              <a:rPr lang="nn-NO" dirty="0" smtClean="0">
                <a:solidFill>
                  <a:srgbClr val="000000"/>
                </a:solidFill>
                <a:highlight>
                  <a:srgbClr val="FFFFFF"/>
                </a:highlight>
                <a:latin typeface="Consolas"/>
              </a:rPr>
              <a:t>myFields.Count</a:t>
            </a:r>
            <a:r>
              <a:rPr lang="nn-NO" dirty="0">
                <a:solidFill>
                  <a:srgbClr val="000000"/>
                </a:solidFill>
                <a:highlight>
                  <a:srgbClr val="FFFFFF"/>
                </a:highlight>
                <a:latin typeface="Consolas"/>
              </a:rPr>
              <a:t>; i++)</a:t>
            </a:r>
          </a:p>
          <a:p>
            <a:pPr marL="0" indent="0">
              <a:buNone/>
            </a:pPr>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pPr marL="0" indent="0">
              <a:buNone/>
            </a:pPr>
            <a:r>
              <a:rPr lang="en-US" dirty="0" smtClean="0">
                <a:solidFill>
                  <a:srgbClr val="2B91AF"/>
                </a:solidFill>
                <a:highlight>
                  <a:srgbClr val="FFFFFF"/>
                </a:highlight>
                <a:latin typeface="Consolas"/>
              </a:rPr>
              <a:t>	</a:t>
            </a:r>
            <a:r>
              <a:rPr lang="en-US" dirty="0" err="1" smtClean="0">
                <a:solidFill>
                  <a:srgbClr val="2B91AF"/>
                </a:solidFill>
                <a:highlight>
                  <a:srgbClr val="FFFFFF"/>
                </a:highlight>
                <a:latin typeface="Consolas"/>
              </a:rPr>
              <a:t>Console</a:t>
            </a:r>
            <a:r>
              <a:rPr lang="en-US" dirty="0" err="1" smtClean="0">
                <a:solidFill>
                  <a:srgbClr val="000000"/>
                </a:solidFill>
                <a:highlight>
                  <a:srgbClr val="FFFFFF"/>
                </a:highlight>
                <a:latin typeface="Consolas"/>
              </a:rPr>
              <a:t>.WriteLine</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myFields.PositionToName</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i</a:t>
            </a:r>
            <a:r>
              <a:rPr lang="en-US" dirty="0">
                <a:solidFill>
                  <a:srgbClr val="000000"/>
                </a:solidFill>
                <a:highlight>
                  <a:srgbClr val="FFFFFF"/>
                </a:highlight>
                <a:latin typeface="Consolas"/>
              </a:rPr>
              <a:t>) + </a:t>
            </a:r>
            <a:r>
              <a:rPr lang="en-US" dirty="0">
                <a:solidFill>
                  <a:srgbClr val="A31515"/>
                </a:solidFill>
                <a:highlight>
                  <a:srgbClr val="FFFFFF"/>
                </a:highlight>
                <a:latin typeface="Consolas"/>
              </a:rPr>
              <a:t>": "</a:t>
            </a:r>
            <a:r>
              <a:rPr lang="en-US" dirty="0">
                <a:solidFill>
                  <a:srgbClr val="000000"/>
                </a:solidFill>
                <a:highlight>
                  <a:srgbClr val="FFFFFF"/>
                </a:highlight>
                <a:latin typeface="Consolas"/>
              </a:rPr>
              <a:t> + </a:t>
            </a:r>
            <a:r>
              <a:rPr lang="en-US" dirty="0" err="1" smtClean="0">
                <a:solidFill>
                  <a:srgbClr val="000000"/>
                </a:solidFill>
                <a:highlight>
                  <a:srgbClr val="FFFFFF"/>
                </a:highlight>
                <a:latin typeface="Consolas"/>
              </a:rPr>
              <a:t>myFields</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i</a:t>
            </a:r>
            <a:r>
              <a:rPr lang="en-US" dirty="0">
                <a:solidFill>
                  <a:srgbClr val="000000"/>
                </a:solidFill>
                <a:highlight>
                  <a:srgbClr val="FFFFFF"/>
                </a:highlight>
                <a:latin typeface="Consolas"/>
              </a:rPr>
              <a:t>]);</a:t>
            </a:r>
          </a:p>
          <a:p>
            <a:pPr marL="0" indent="0">
              <a:buNone/>
            </a:pPr>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pPr marL="0" indent="0">
              <a:buNone/>
            </a:pPr>
            <a:endParaRPr lang="en-US" dirty="0">
              <a:solidFill>
                <a:srgbClr val="000000"/>
              </a:solidFill>
              <a:highlight>
                <a:srgbClr val="FFFFFF"/>
              </a:highlight>
              <a:latin typeface="Consolas"/>
            </a:endParaRPr>
          </a:p>
          <a:p>
            <a:pPr marL="0" indent="0">
              <a:buNone/>
            </a:pPr>
            <a:r>
              <a:rPr lang="en-US" dirty="0" err="1" smtClean="0">
                <a:solidFill>
                  <a:srgbClr val="000000"/>
                </a:solidFill>
                <a:highlight>
                  <a:srgbClr val="FFFFFF"/>
                </a:highlight>
                <a:latin typeface="Consolas"/>
              </a:rPr>
              <a:t>myEntry.Dispose</a:t>
            </a: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//disposes of the object</a:t>
            </a:r>
            <a:endParaRPr lang="en-US" dirty="0">
              <a:solidFill>
                <a:srgbClr val="000000"/>
              </a:solidFill>
              <a:highlight>
                <a:srgbClr val="FFFFFF"/>
              </a:highlight>
              <a:latin typeface="Consolas"/>
            </a:endParaRPr>
          </a:p>
          <a:p>
            <a:pPr marL="0" indent="0">
              <a:buNone/>
            </a:pPr>
            <a:r>
              <a:rPr lang="en-US" dirty="0" err="1" smtClean="0">
                <a:solidFill>
                  <a:srgbClr val="000000"/>
                </a:solidFill>
                <a:highlight>
                  <a:srgbClr val="FFFFFF"/>
                </a:highlight>
                <a:latin typeface="Consolas"/>
              </a:rPr>
              <a:t>mySess.Close</a:t>
            </a:r>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//logs out and disconnects from </a:t>
            </a:r>
            <a:r>
              <a:rPr lang="en-US" dirty="0" smtClean="0">
                <a:solidFill>
                  <a:srgbClr val="008000"/>
                </a:solidFill>
                <a:highlight>
                  <a:srgbClr val="FFFFFF"/>
                </a:highlight>
                <a:latin typeface="Consolas"/>
              </a:rPr>
              <a:t>Laserfiche</a:t>
            </a:r>
            <a:endParaRPr lang="en-US" dirty="0">
              <a:solidFill>
                <a:srgbClr val="000000"/>
              </a:solidFill>
              <a:highlight>
                <a:srgbClr val="FFFFFF"/>
              </a:highlight>
              <a:latin typeface="Consolas"/>
            </a:endParaRPr>
          </a:p>
        </p:txBody>
      </p:sp>
    </p:spTree>
    <p:extLst>
      <p:ext uri="{BB962C8B-B14F-4D97-AF65-F5344CB8AC3E}">
        <p14:creationId xmlns:p14="http://schemas.microsoft.com/office/powerpoint/2010/main" val="3662840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Searching Demo 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492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Searching Demo Overview</a:t>
            </a:r>
            <a:endParaRPr lang="en-US" dirty="0"/>
          </a:p>
        </p:txBody>
      </p:sp>
      <p:sp>
        <p:nvSpPr>
          <p:cNvPr id="5" name="Content Placeholder 4"/>
          <p:cNvSpPr>
            <a:spLocks noGrp="1"/>
          </p:cNvSpPr>
          <p:nvPr>
            <p:ph idx="1"/>
          </p:nvPr>
        </p:nvSpPr>
        <p:spPr/>
        <p:txBody>
          <a:bodyPr/>
          <a:lstStyle/>
          <a:p>
            <a:r>
              <a:rPr lang="en-US" dirty="0" smtClean="0"/>
              <a:t>Searched for an entry by its name</a:t>
            </a:r>
          </a:p>
          <a:p>
            <a:r>
              <a:rPr lang="en-US" dirty="0" smtClean="0"/>
              <a:t>For each result, updated a field with a value we specified</a:t>
            </a:r>
            <a:endParaRPr lang="en-US" dirty="0"/>
          </a:p>
        </p:txBody>
      </p:sp>
    </p:spTree>
    <p:extLst>
      <p:ext uri="{BB962C8B-B14F-4D97-AF65-F5344CB8AC3E}">
        <p14:creationId xmlns:p14="http://schemas.microsoft.com/office/powerpoint/2010/main" val="256318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 the Scenes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Logged in</a:t>
            </a:r>
          </a:p>
          <a:p>
            <a:r>
              <a:rPr lang="en-US" dirty="0" smtClean="0"/>
              <a:t>Searched for entries by name</a:t>
            </a:r>
          </a:p>
          <a:p>
            <a:r>
              <a:rPr lang="en-US" dirty="0" smtClean="0"/>
              <a:t>For each entry found</a:t>
            </a:r>
          </a:p>
          <a:p>
            <a:pPr lvl="1"/>
            <a:r>
              <a:rPr lang="en-US" dirty="0" smtClean="0"/>
              <a:t>Locked the entry</a:t>
            </a:r>
          </a:p>
          <a:p>
            <a:pPr lvl="1"/>
            <a:r>
              <a:rPr lang="en-US" dirty="0" smtClean="0"/>
              <a:t>Added a value for the name field</a:t>
            </a:r>
          </a:p>
          <a:p>
            <a:pPr lvl="1"/>
            <a:r>
              <a:rPr lang="en-US" dirty="0" smtClean="0"/>
              <a:t>Saved the changes</a:t>
            </a:r>
          </a:p>
          <a:p>
            <a:pPr lvl="1"/>
            <a:r>
              <a:rPr lang="en-US" dirty="0" smtClean="0"/>
              <a:t>Unlocked the entry</a:t>
            </a:r>
          </a:p>
          <a:p>
            <a:r>
              <a:rPr lang="en-US" dirty="0" smtClean="0"/>
              <a:t>Logged out</a:t>
            </a:r>
          </a:p>
        </p:txBody>
      </p:sp>
    </p:spTree>
    <p:extLst>
      <p:ext uri="{BB962C8B-B14F-4D97-AF65-F5344CB8AC3E}">
        <p14:creationId xmlns:p14="http://schemas.microsoft.com/office/powerpoint/2010/main" val="1615980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a:t>
            </a:r>
            <a:endParaRPr lang="en-US" dirty="0"/>
          </a:p>
        </p:txBody>
      </p:sp>
      <p:sp>
        <p:nvSpPr>
          <p:cNvPr id="3" name="Content Placeholder 2"/>
          <p:cNvSpPr>
            <a:spLocks noGrp="1"/>
          </p:cNvSpPr>
          <p:nvPr>
            <p:ph idx="1"/>
          </p:nvPr>
        </p:nvSpPr>
        <p:spPr/>
        <p:txBody>
          <a:bodyPr/>
          <a:lstStyle/>
          <a:p>
            <a:r>
              <a:rPr lang="en-US" dirty="0" smtClean="0"/>
              <a:t>Create a </a:t>
            </a:r>
            <a:r>
              <a:rPr lang="en-US" dirty="0" smtClean="0">
                <a:solidFill>
                  <a:srgbClr val="2B91AF"/>
                </a:solidFill>
                <a:highlight>
                  <a:srgbClr val="FFFFFF"/>
                </a:highlight>
                <a:latin typeface="Consolas"/>
              </a:rPr>
              <a:t>Search</a:t>
            </a:r>
            <a:r>
              <a:rPr lang="en-US" dirty="0" smtClean="0"/>
              <a:t> object</a:t>
            </a:r>
          </a:p>
          <a:p>
            <a:r>
              <a:rPr lang="en-US" dirty="0" smtClean="0"/>
              <a:t>Use advanced search syntax with the .</a:t>
            </a:r>
            <a:r>
              <a:rPr lang="en-US" dirty="0" smtClean="0">
                <a:highlight>
                  <a:srgbClr val="FFFFFF"/>
                </a:highlight>
                <a:latin typeface="Consolas"/>
              </a:rPr>
              <a:t>Command</a:t>
            </a:r>
            <a:r>
              <a:rPr lang="en-US" dirty="0" smtClean="0">
                <a:solidFill>
                  <a:srgbClr val="2B91AF"/>
                </a:solidFill>
                <a:highlight>
                  <a:srgbClr val="FFFFFF"/>
                </a:highlight>
                <a:latin typeface="Consolas"/>
              </a:rPr>
              <a:t> </a:t>
            </a:r>
            <a:r>
              <a:rPr lang="en-US" dirty="0" smtClean="0"/>
              <a:t>property </a:t>
            </a:r>
          </a:p>
          <a:p>
            <a:r>
              <a:rPr lang="en-US" dirty="0" smtClean="0"/>
              <a:t>Use the .</a:t>
            </a:r>
            <a:r>
              <a:rPr lang="en-US" dirty="0" smtClean="0">
                <a:highlight>
                  <a:srgbClr val="FFFFFF"/>
                </a:highlight>
                <a:latin typeface="Consolas"/>
              </a:rPr>
              <a:t>Run</a:t>
            </a:r>
            <a:r>
              <a:rPr lang="en-US" dirty="0" smtClean="0">
                <a:solidFill>
                  <a:srgbClr val="2B91AF"/>
                </a:solidFill>
                <a:highlight>
                  <a:srgbClr val="FFFFFF"/>
                </a:highlight>
                <a:latin typeface="Consolas"/>
              </a:rPr>
              <a:t> </a:t>
            </a:r>
            <a:r>
              <a:rPr lang="en-US" dirty="0" smtClean="0"/>
              <a:t>method to begin the search</a:t>
            </a:r>
          </a:p>
          <a:p>
            <a:endParaRPr lang="en-US" dirty="0" smtClean="0"/>
          </a:p>
          <a:p>
            <a:endParaRPr lang="en-US" dirty="0"/>
          </a:p>
        </p:txBody>
      </p:sp>
    </p:spTree>
    <p:extLst>
      <p:ext uri="{BB962C8B-B14F-4D97-AF65-F5344CB8AC3E}">
        <p14:creationId xmlns:p14="http://schemas.microsoft.com/office/powerpoint/2010/main" val="1652356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Code Example</a:t>
            </a:r>
            <a:endParaRPr lang="en-US" dirty="0"/>
          </a:p>
        </p:txBody>
      </p:sp>
      <p:sp>
        <p:nvSpPr>
          <p:cNvPr id="3" name="Content Placeholder 2"/>
          <p:cNvSpPr>
            <a:spLocks noGrp="1"/>
          </p:cNvSpPr>
          <p:nvPr>
            <p:ph idx="1"/>
          </p:nvPr>
        </p:nvSpPr>
        <p:spPr/>
        <p:txBody>
          <a:bodyPr/>
          <a:lstStyle/>
          <a:p>
            <a:pPr marL="0" indent="0">
              <a:buNone/>
            </a:pPr>
            <a:r>
              <a:rPr lang="en-US" sz="2400" dirty="0">
                <a:solidFill>
                  <a:srgbClr val="2B91AF"/>
                </a:solidFill>
                <a:highlight>
                  <a:srgbClr val="FFFFFF"/>
                </a:highlight>
                <a:latin typeface="Consolas"/>
              </a:rPr>
              <a:t>Search</a:t>
            </a:r>
            <a:r>
              <a:rPr lang="en-US" sz="2400" dirty="0">
                <a:solidFill>
                  <a:srgbClr val="000000"/>
                </a:solidFill>
                <a:highlight>
                  <a:srgbClr val="FFFFFF"/>
                </a:highlight>
                <a:latin typeface="Consolas"/>
              </a:rPr>
              <a:t> </a:t>
            </a:r>
            <a:r>
              <a:rPr lang="en-US" sz="2400" dirty="0" err="1">
                <a:solidFill>
                  <a:srgbClr val="000000"/>
                </a:solidFill>
                <a:highlight>
                  <a:srgbClr val="FFFFFF"/>
                </a:highlight>
                <a:latin typeface="Consolas"/>
              </a:rPr>
              <a:t>mySearch</a:t>
            </a:r>
            <a:r>
              <a:rPr lang="en-US" sz="2400" dirty="0">
                <a:solidFill>
                  <a:srgbClr val="000000"/>
                </a:solidFill>
                <a:highlight>
                  <a:srgbClr val="FFFFFF"/>
                </a:highlight>
                <a:latin typeface="Consolas"/>
              </a:rPr>
              <a:t> = </a:t>
            </a:r>
            <a:r>
              <a:rPr lang="en-US" sz="2400" dirty="0">
                <a:solidFill>
                  <a:srgbClr val="0000FF"/>
                </a:solidFill>
                <a:highlight>
                  <a:srgbClr val="FFFFFF"/>
                </a:highlight>
                <a:latin typeface="Consolas"/>
              </a:rPr>
              <a:t>new</a:t>
            </a:r>
            <a:r>
              <a:rPr lang="en-US" sz="2400" dirty="0">
                <a:solidFill>
                  <a:srgbClr val="000000"/>
                </a:solidFill>
                <a:highlight>
                  <a:srgbClr val="FFFFFF"/>
                </a:highlight>
                <a:latin typeface="Consolas"/>
              </a:rPr>
              <a:t> </a:t>
            </a:r>
            <a:r>
              <a:rPr lang="en-US" sz="2400" dirty="0">
                <a:solidFill>
                  <a:srgbClr val="2B91AF"/>
                </a:solidFill>
                <a:highlight>
                  <a:srgbClr val="FFFFFF"/>
                </a:highlight>
                <a:latin typeface="Consolas"/>
              </a:rPr>
              <a:t>Search</a:t>
            </a:r>
            <a:r>
              <a:rPr lang="en-US" sz="2400" dirty="0">
                <a:solidFill>
                  <a:srgbClr val="000000"/>
                </a:solidFill>
                <a:highlight>
                  <a:srgbClr val="FFFFFF"/>
                </a:highlight>
                <a:latin typeface="Consolas"/>
              </a:rPr>
              <a:t>(</a:t>
            </a:r>
            <a:r>
              <a:rPr lang="en-US" sz="2400" dirty="0" err="1">
                <a:solidFill>
                  <a:srgbClr val="000000"/>
                </a:solidFill>
                <a:highlight>
                  <a:srgbClr val="FFFFFF"/>
                </a:highlight>
                <a:latin typeface="Consolas"/>
              </a:rPr>
              <a:t>mySess</a:t>
            </a:r>
            <a:r>
              <a:rPr lang="en-US" sz="2400" dirty="0">
                <a:solidFill>
                  <a:srgbClr val="000000"/>
                </a:solidFill>
                <a:highlight>
                  <a:srgbClr val="FFFFFF"/>
                </a:highlight>
                <a:latin typeface="Consolas"/>
              </a:rPr>
              <a:t>);</a:t>
            </a:r>
          </a:p>
          <a:p>
            <a:pPr marL="0" indent="0">
              <a:buNone/>
            </a:pPr>
            <a:r>
              <a:rPr lang="en-US" sz="2400" dirty="0" err="1">
                <a:solidFill>
                  <a:srgbClr val="000000"/>
                </a:solidFill>
                <a:highlight>
                  <a:srgbClr val="FFFFFF"/>
                </a:highlight>
                <a:latin typeface="Consolas"/>
              </a:rPr>
              <a:t>mySearch.Command</a:t>
            </a:r>
            <a:r>
              <a:rPr lang="en-US" sz="2400" dirty="0">
                <a:solidFill>
                  <a:srgbClr val="000000"/>
                </a:solidFill>
                <a:highlight>
                  <a:srgbClr val="FFFFFF"/>
                </a:highlight>
                <a:latin typeface="Consolas"/>
              </a:rPr>
              <a:t> = </a:t>
            </a:r>
            <a:r>
              <a:rPr lang="en-US" sz="2400" dirty="0">
                <a:solidFill>
                  <a:srgbClr val="A31515"/>
                </a:solidFill>
                <a:highlight>
                  <a:srgbClr val="FFFFFF"/>
                </a:highlight>
                <a:latin typeface="Consolas"/>
              </a:rPr>
              <a:t>"{[]:[Investigator Assigned]=\""</a:t>
            </a:r>
            <a:r>
              <a:rPr lang="en-US" sz="2400" dirty="0">
                <a:solidFill>
                  <a:srgbClr val="000000"/>
                </a:solidFill>
                <a:highlight>
                  <a:srgbClr val="FFFFFF"/>
                </a:highlight>
                <a:latin typeface="Consolas"/>
              </a:rPr>
              <a:t> + </a:t>
            </a:r>
            <a:r>
              <a:rPr lang="en-US" sz="2400" dirty="0" err="1">
                <a:solidFill>
                  <a:srgbClr val="000000"/>
                </a:solidFill>
                <a:highlight>
                  <a:srgbClr val="FFFFFF"/>
                </a:highlight>
                <a:latin typeface="Consolas"/>
              </a:rPr>
              <a:t>oldInvestigator</a:t>
            </a:r>
            <a:r>
              <a:rPr lang="en-US" sz="2400" dirty="0">
                <a:solidFill>
                  <a:srgbClr val="000000"/>
                </a:solidFill>
                <a:highlight>
                  <a:srgbClr val="FFFFFF"/>
                </a:highlight>
                <a:latin typeface="Consolas"/>
              </a:rPr>
              <a:t> +</a:t>
            </a:r>
            <a:r>
              <a:rPr lang="en-US" sz="2400" dirty="0">
                <a:solidFill>
                  <a:srgbClr val="A31515"/>
                </a:solidFill>
                <a:highlight>
                  <a:srgbClr val="FFFFFF"/>
                </a:highlight>
                <a:latin typeface="Consolas"/>
              </a:rPr>
              <a:t>"\"}"</a:t>
            </a:r>
            <a:r>
              <a:rPr lang="en-US" sz="2400" dirty="0">
                <a:solidFill>
                  <a:srgbClr val="000000"/>
                </a:solidFill>
                <a:highlight>
                  <a:srgbClr val="FFFFFF"/>
                </a:highlight>
                <a:latin typeface="Consolas"/>
              </a:rPr>
              <a:t>;</a:t>
            </a:r>
            <a:endParaRPr lang="en-US" sz="2400" dirty="0" smtClean="0">
              <a:solidFill>
                <a:srgbClr val="000000"/>
              </a:solidFill>
              <a:highlight>
                <a:srgbClr val="FFFFFF"/>
              </a:highlight>
              <a:latin typeface="Consolas"/>
            </a:endParaRPr>
          </a:p>
          <a:p>
            <a:pPr marL="0" indent="0">
              <a:buNone/>
            </a:pPr>
            <a:r>
              <a:rPr lang="en-US" sz="2400" dirty="0" err="1" smtClean="0">
                <a:solidFill>
                  <a:srgbClr val="000000"/>
                </a:solidFill>
                <a:highlight>
                  <a:srgbClr val="FFFFFF"/>
                </a:highlight>
                <a:latin typeface="Consolas"/>
              </a:rPr>
              <a:t>mySearch.Run</a:t>
            </a:r>
            <a:r>
              <a:rPr lang="en-US" sz="2400" dirty="0">
                <a:solidFill>
                  <a:srgbClr val="000000"/>
                </a:solidFill>
                <a:highlight>
                  <a:srgbClr val="FFFFFF"/>
                </a:highlight>
                <a:latin typeface="Consolas"/>
              </a:rPr>
              <a:t>();</a:t>
            </a:r>
          </a:p>
          <a:p>
            <a:endParaRPr lang="en-US" dirty="0"/>
          </a:p>
        </p:txBody>
      </p:sp>
    </p:spTree>
    <p:extLst>
      <p:ext uri="{BB962C8B-B14F-4D97-AF65-F5344CB8AC3E}">
        <p14:creationId xmlns:p14="http://schemas.microsoft.com/office/powerpoint/2010/main" val="71798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lstStyle/>
          <a:p>
            <a:r>
              <a:rPr lang="en-US" dirty="0" smtClean="0"/>
              <a:t>Knowledge </a:t>
            </a:r>
            <a:r>
              <a:rPr lang="en-US" dirty="0"/>
              <a:t>of Laserfiche </a:t>
            </a:r>
            <a:r>
              <a:rPr lang="en-US" dirty="0" smtClean="0"/>
              <a:t>architecture</a:t>
            </a:r>
          </a:p>
          <a:p>
            <a:r>
              <a:rPr lang="en-US" dirty="0" smtClean="0"/>
              <a:t>Some programming experience</a:t>
            </a:r>
            <a:endParaRPr lang="en-US" dirty="0"/>
          </a:p>
        </p:txBody>
      </p:sp>
    </p:spTree>
    <p:extLst>
      <p:ext uri="{BB962C8B-B14F-4D97-AF65-F5344CB8AC3E}">
        <p14:creationId xmlns:p14="http://schemas.microsoft.com/office/powerpoint/2010/main" val="2042276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Statistics</a:t>
            </a:r>
            <a:endParaRPr lang="en-US" dirty="0"/>
          </a:p>
        </p:txBody>
      </p:sp>
      <p:sp>
        <p:nvSpPr>
          <p:cNvPr id="3" name="Content Placeholder 2"/>
          <p:cNvSpPr>
            <a:spLocks noGrp="1"/>
          </p:cNvSpPr>
          <p:nvPr>
            <p:ph idx="1"/>
          </p:nvPr>
        </p:nvSpPr>
        <p:spPr/>
        <p:txBody>
          <a:bodyPr>
            <a:normAutofit/>
          </a:bodyPr>
          <a:lstStyle/>
          <a:p>
            <a:r>
              <a:rPr lang="en-US" dirty="0" smtClean="0"/>
              <a:t>Create a </a:t>
            </a:r>
            <a:r>
              <a:rPr lang="en-US" dirty="0" err="1">
                <a:solidFill>
                  <a:srgbClr val="2B91AF"/>
                </a:solidFill>
                <a:highlight>
                  <a:srgbClr val="FFFFFF"/>
                </a:highlight>
                <a:latin typeface="Consolas"/>
              </a:rPr>
              <a:t>SearchStatistics</a:t>
            </a:r>
            <a:r>
              <a:rPr lang="en-US" dirty="0" smtClean="0"/>
              <a:t> object to find useful information about your search</a:t>
            </a:r>
          </a:p>
          <a:p>
            <a:pPr lvl="1"/>
            <a:r>
              <a:rPr lang="en-US" dirty="0" smtClean="0"/>
              <a:t>Document/folder/page/shortcut count</a:t>
            </a:r>
          </a:p>
          <a:p>
            <a:pPr lvl="1"/>
            <a:r>
              <a:rPr lang="en-US" dirty="0" smtClean="0"/>
              <a:t>Text/image file size</a:t>
            </a:r>
          </a:p>
        </p:txBody>
      </p:sp>
    </p:spTree>
    <p:extLst>
      <p:ext uri="{BB962C8B-B14F-4D97-AF65-F5344CB8AC3E}">
        <p14:creationId xmlns:p14="http://schemas.microsoft.com/office/powerpoint/2010/main" val="3279556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Statistics Code Example</a:t>
            </a:r>
            <a:endParaRPr lang="en-US" dirty="0"/>
          </a:p>
        </p:txBody>
      </p:sp>
      <p:sp>
        <p:nvSpPr>
          <p:cNvPr id="3" name="Content Placeholder 2"/>
          <p:cNvSpPr>
            <a:spLocks noGrp="1"/>
          </p:cNvSpPr>
          <p:nvPr>
            <p:ph idx="1"/>
          </p:nvPr>
        </p:nvSpPr>
        <p:spPr/>
        <p:txBody>
          <a:bodyPr/>
          <a:lstStyle/>
          <a:p>
            <a:pPr marL="0" indent="0">
              <a:buNone/>
            </a:pPr>
            <a:r>
              <a:rPr lang="en-US" sz="2400" dirty="0" err="1">
                <a:solidFill>
                  <a:srgbClr val="2B91AF"/>
                </a:solidFill>
                <a:highlight>
                  <a:srgbClr val="FFFFFF"/>
                </a:highlight>
                <a:latin typeface="Consolas"/>
              </a:rPr>
              <a:t>SearchStatistics</a:t>
            </a:r>
            <a:r>
              <a:rPr lang="en-US" sz="2400" dirty="0">
                <a:solidFill>
                  <a:srgbClr val="000000"/>
                </a:solidFill>
                <a:highlight>
                  <a:srgbClr val="FFFFFF"/>
                </a:highlight>
                <a:latin typeface="Consolas"/>
              </a:rPr>
              <a:t> </a:t>
            </a:r>
            <a:r>
              <a:rPr lang="en-US" sz="2400" dirty="0" err="1">
                <a:solidFill>
                  <a:srgbClr val="000000"/>
                </a:solidFill>
                <a:highlight>
                  <a:srgbClr val="FFFFFF"/>
                </a:highlight>
                <a:latin typeface="Consolas"/>
              </a:rPr>
              <a:t>searchStatistics</a:t>
            </a:r>
            <a:r>
              <a:rPr lang="en-US" sz="2400" dirty="0">
                <a:solidFill>
                  <a:srgbClr val="000000"/>
                </a:solidFill>
                <a:highlight>
                  <a:srgbClr val="FFFFFF"/>
                </a:highlight>
                <a:latin typeface="Consolas"/>
              </a:rPr>
              <a:t> = </a:t>
            </a:r>
            <a:r>
              <a:rPr lang="en-US" sz="2400" dirty="0" err="1">
                <a:solidFill>
                  <a:srgbClr val="000000"/>
                </a:solidFill>
                <a:highlight>
                  <a:srgbClr val="FFFFFF"/>
                </a:highlight>
                <a:latin typeface="Consolas"/>
              </a:rPr>
              <a:t>mySearch.GetSummaryStats</a:t>
            </a:r>
            <a:r>
              <a:rPr lang="en-US" sz="2400" dirty="0">
                <a:solidFill>
                  <a:srgbClr val="000000"/>
                </a:solidFill>
                <a:highlight>
                  <a:srgbClr val="FFFFFF"/>
                </a:highlight>
                <a:latin typeface="Consolas"/>
              </a:rPr>
              <a:t>();</a:t>
            </a:r>
          </a:p>
          <a:p>
            <a:pPr marL="0" indent="0">
              <a:buNone/>
            </a:pPr>
            <a:r>
              <a:rPr lang="en-US" sz="2400" dirty="0" err="1" smtClean="0">
                <a:solidFill>
                  <a:srgbClr val="2B91AF"/>
                </a:solidFill>
                <a:highlight>
                  <a:srgbClr val="FFFFFF"/>
                </a:highlight>
                <a:latin typeface="Consolas"/>
              </a:rPr>
              <a:t>Console</a:t>
            </a:r>
            <a:r>
              <a:rPr lang="en-US" sz="2400" dirty="0" err="1" smtClean="0">
                <a:solidFill>
                  <a:srgbClr val="000000"/>
                </a:solidFill>
                <a:highlight>
                  <a:srgbClr val="FFFFFF"/>
                </a:highlight>
                <a:latin typeface="Consolas"/>
              </a:rPr>
              <a:t>.WriteLine</a:t>
            </a:r>
            <a:r>
              <a:rPr lang="en-US" sz="2400" dirty="0">
                <a:solidFill>
                  <a:srgbClr val="000000"/>
                </a:solidFill>
                <a:highlight>
                  <a:srgbClr val="FFFFFF"/>
                </a:highlight>
                <a:latin typeface="Consolas"/>
              </a:rPr>
              <a:t>(</a:t>
            </a:r>
            <a:r>
              <a:rPr lang="en-US" sz="2400" dirty="0">
                <a:solidFill>
                  <a:srgbClr val="A31515"/>
                </a:solidFill>
                <a:highlight>
                  <a:srgbClr val="FFFFFF"/>
                </a:highlight>
                <a:latin typeface="Consolas"/>
              </a:rPr>
              <a:t>"Entries Found: "</a:t>
            </a:r>
            <a:r>
              <a:rPr lang="en-US" sz="2400" dirty="0">
                <a:solidFill>
                  <a:srgbClr val="000000"/>
                </a:solidFill>
                <a:highlight>
                  <a:srgbClr val="FFFFFF"/>
                </a:highlight>
                <a:latin typeface="Consolas"/>
              </a:rPr>
              <a:t> + </a:t>
            </a:r>
            <a:r>
              <a:rPr lang="en-US" sz="2400" dirty="0" err="1">
                <a:solidFill>
                  <a:srgbClr val="000000"/>
                </a:solidFill>
                <a:highlight>
                  <a:srgbClr val="FFFFFF"/>
                </a:highlight>
                <a:latin typeface="Consolas"/>
              </a:rPr>
              <a:t>searchStatistics.DocumentCount</a:t>
            </a:r>
            <a:r>
              <a:rPr lang="en-US" sz="2400" dirty="0">
                <a:solidFill>
                  <a:srgbClr val="000000"/>
                </a:solidFill>
                <a:highlight>
                  <a:srgbClr val="FFFFFF"/>
                </a:highlight>
                <a:latin typeface="Consolas"/>
              </a:rPr>
              <a:t>);</a:t>
            </a:r>
            <a:endParaRPr lang="en-US" sz="2400" dirty="0"/>
          </a:p>
          <a:p>
            <a:endParaRPr lang="en-US" dirty="0"/>
          </a:p>
        </p:txBody>
      </p:sp>
    </p:spTree>
    <p:extLst>
      <p:ext uri="{BB962C8B-B14F-4D97-AF65-F5344CB8AC3E}">
        <p14:creationId xmlns:p14="http://schemas.microsoft.com/office/powerpoint/2010/main" val="1872770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Search Results</a:t>
            </a:r>
            <a:endParaRPr lang="en-US" dirty="0"/>
          </a:p>
        </p:txBody>
      </p:sp>
      <p:sp>
        <p:nvSpPr>
          <p:cNvPr id="3" name="Content Placeholder 2"/>
          <p:cNvSpPr>
            <a:spLocks noGrp="1"/>
          </p:cNvSpPr>
          <p:nvPr>
            <p:ph idx="1"/>
          </p:nvPr>
        </p:nvSpPr>
        <p:spPr/>
        <p:txBody>
          <a:bodyPr/>
          <a:lstStyle/>
          <a:p>
            <a:r>
              <a:rPr lang="en-US" dirty="0" smtClean="0"/>
              <a:t>Create a </a:t>
            </a:r>
            <a:r>
              <a:rPr lang="en-US" dirty="0" err="1">
                <a:solidFill>
                  <a:srgbClr val="2B91AF"/>
                </a:solidFill>
                <a:highlight>
                  <a:srgbClr val="FFFFFF"/>
                </a:highlight>
                <a:latin typeface="Consolas"/>
              </a:rPr>
              <a:t>SearchListingSettings</a:t>
            </a:r>
            <a:r>
              <a:rPr lang="en-US" dirty="0" smtClean="0"/>
              <a:t> object to specify the result data you want</a:t>
            </a:r>
          </a:p>
          <a:p>
            <a:r>
              <a:rPr lang="en-US" dirty="0" smtClean="0"/>
              <a:t>Use </a:t>
            </a:r>
            <a:r>
              <a:rPr lang="en-US" dirty="0" smtClean="0">
                <a:highlight>
                  <a:srgbClr val="FFFFFF"/>
                </a:highlight>
                <a:latin typeface="Consolas"/>
              </a:rPr>
              <a:t>.</a:t>
            </a:r>
            <a:r>
              <a:rPr lang="en-US" dirty="0" err="1">
                <a:highlight>
                  <a:srgbClr val="FFFFFF"/>
                </a:highlight>
                <a:latin typeface="Consolas"/>
              </a:rPr>
              <a:t>GetResultListing</a:t>
            </a:r>
            <a:r>
              <a:rPr lang="en-US" dirty="0">
                <a:highlight>
                  <a:srgbClr val="FFFFFF"/>
                </a:highlight>
                <a:latin typeface="Consolas"/>
              </a:rPr>
              <a:t> </a:t>
            </a:r>
            <a:r>
              <a:rPr lang="en-US" dirty="0" smtClean="0"/>
              <a:t>to create a </a:t>
            </a:r>
            <a:r>
              <a:rPr lang="en-US" dirty="0" err="1">
                <a:solidFill>
                  <a:srgbClr val="2B91AF"/>
                </a:solidFill>
                <a:highlight>
                  <a:srgbClr val="FFFFFF"/>
                </a:highlight>
                <a:latin typeface="Consolas"/>
              </a:rPr>
              <a:t>SearchResultListing</a:t>
            </a:r>
            <a:r>
              <a:rPr lang="en-US" dirty="0" smtClean="0"/>
              <a:t> object </a:t>
            </a:r>
          </a:p>
          <a:p>
            <a:endParaRPr lang="en-US" dirty="0"/>
          </a:p>
        </p:txBody>
      </p:sp>
    </p:spTree>
    <p:extLst>
      <p:ext uri="{BB962C8B-B14F-4D97-AF65-F5344CB8AC3E}">
        <p14:creationId xmlns:p14="http://schemas.microsoft.com/office/powerpoint/2010/main" val="3304264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 Code Example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err="1">
                <a:solidFill>
                  <a:srgbClr val="2B91AF"/>
                </a:solidFill>
                <a:highlight>
                  <a:srgbClr val="FFFFFF"/>
                </a:highlight>
                <a:latin typeface="Consolas"/>
              </a:rPr>
              <a:t>SearchListingSettings</a:t>
            </a:r>
            <a:r>
              <a:rPr lang="en-US" sz="2400" dirty="0">
                <a:solidFill>
                  <a:srgbClr val="000000"/>
                </a:solidFill>
                <a:highlight>
                  <a:srgbClr val="FFFFFF"/>
                </a:highlight>
                <a:latin typeface="Consolas"/>
              </a:rPr>
              <a:t> settings = </a:t>
            </a:r>
            <a:r>
              <a:rPr lang="en-US" sz="2400" dirty="0">
                <a:solidFill>
                  <a:srgbClr val="0000FF"/>
                </a:solidFill>
                <a:highlight>
                  <a:srgbClr val="FFFFFF"/>
                </a:highlight>
                <a:latin typeface="Consolas"/>
              </a:rPr>
              <a:t>new</a:t>
            </a:r>
            <a:r>
              <a:rPr lang="en-US" sz="2400" dirty="0">
                <a:solidFill>
                  <a:srgbClr val="000000"/>
                </a:solidFill>
                <a:highlight>
                  <a:srgbClr val="FFFFFF"/>
                </a:highlight>
                <a:latin typeface="Consolas"/>
              </a:rPr>
              <a:t> </a:t>
            </a:r>
            <a:r>
              <a:rPr lang="en-US" sz="2400" dirty="0" err="1">
                <a:solidFill>
                  <a:srgbClr val="2B91AF"/>
                </a:solidFill>
                <a:highlight>
                  <a:srgbClr val="FFFFFF"/>
                </a:highlight>
                <a:latin typeface="Consolas"/>
              </a:rPr>
              <a:t>SearchListingSettings</a:t>
            </a:r>
            <a:r>
              <a:rPr lang="en-US" sz="2400" dirty="0">
                <a:solidFill>
                  <a:srgbClr val="000000"/>
                </a:solidFill>
                <a:highlight>
                  <a:srgbClr val="FFFFFF"/>
                </a:highlight>
                <a:latin typeface="Consolas"/>
              </a:rPr>
              <a:t>();</a:t>
            </a:r>
          </a:p>
          <a:p>
            <a:pPr marL="0" indent="0">
              <a:buNone/>
            </a:pPr>
            <a:r>
              <a:rPr lang="en-US" sz="2400" dirty="0" err="1" smtClean="0">
                <a:solidFill>
                  <a:srgbClr val="2B91AF"/>
                </a:solidFill>
                <a:highlight>
                  <a:srgbClr val="FFFFFF"/>
                </a:highlight>
                <a:latin typeface="Consolas"/>
              </a:rPr>
              <a:t>SearchResultListing</a:t>
            </a:r>
            <a:r>
              <a:rPr lang="en-US" sz="2400" dirty="0" smtClean="0">
                <a:solidFill>
                  <a:srgbClr val="000000"/>
                </a:solidFill>
                <a:highlight>
                  <a:srgbClr val="FFFFFF"/>
                </a:highlight>
                <a:latin typeface="Consolas"/>
              </a:rPr>
              <a:t> </a:t>
            </a:r>
            <a:r>
              <a:rPr lang="en-US" sz="2400" dirty="0">
                <a:solidFill>
                  <a:srgbClr val="000000"/>
                </a:solidFill>
                <a:highlight>
                  <a:srgbClr val="FFFFFF"/>
                </a:highlight>
                <a:latin typeface="Consolas"/>
              </a:rPr>
              <a:t>results = </a:t>
            </a:r>
            <a:r>
              <a:rPr lang="en-US" sz="2400" dirty="0" err="1">
                <a:solidFill>
                  <a:srgbClr val="000000"/>
                </a:solidFill>
                <a:highlight>
                  <a:srgbClr val="FFFFFF"/>
                </a:highlight>
                <a:latin typeface="Consolas"/>
              </a:rPr>
              <a:t>mySearch.GetResultListing</a:t>
            </a:r>
            <a:r>
              <a:rPr lang="en-US" sz="2400" dirty="0">
                <a:solidFill>
                  <a:srgbClr val="000000"/>
                </a:solidFill>
                <a:highlight>
                  <a:srgbClr val="FFFFFF"/>
                </a:highlight>
                <a:latin typeface="Consolas"/>
              </a:rPr>
              <a:t>(settings);</a:t>
            </a:r>
            <a:endParaRPr lang="en-US" sz="2400" dirty="0"/>
          </a:p>
        </p:txBody>
      </p:sp>
    </p:spTree>
    <p:extLst>
      <p:ext uri="{BB962C8B-B14F-4D97-AF65-F5344CB8AC3E}">
        <p14:creationId xmlns:p14="http://schemas.microsoft.com/office/powerpoint/2010/main" val="3192521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Search Results</a:t>
            </a:r>
            <a:endParaRPr lang="en-US" dirty="0"/>
          </a:p>
        </p:txBody>
      </p:sp>
      <p:sp>
        <p:nvSpPr>
          <p:cNvPr id="3" name="Content Placeholder 2"/>
          <p:cNvSpPr>
            <a:spLocks noGrp="1"/>
          </p:cNvSpPr>
          <p:nvPr>
            <p:ph idx="1"/>
          </p:nvPr>
        </p:nvSpPr>
        <p:spPr/>
        <p:txBody>
          <a:bodyPr/>
          <a:lstStyle/>
          <a:p>
            <a:r>
              <a:rPr lang="en-US" dirty="0" smtClean="0">
                <a:highlight>
                  <a:srgbClr val="FFFFFF"/>
                </a:highlight>
              </a:rPr>
              <a:t>Use </a:t>
            </a:r>
            <a:r>
              <a:rPr lang="en-US" dirty="0" err="1" smtClean="0">
                <a:solidFill>
                  <a:srgbClr val="2B91AF"/>
                </a:solidFill>
                <a:highlight>
                  <a:srgbClr val="FFFFFF"/>
                </a:highlight>
                <a:latin typeface="Consolas"/>
              </a:rPr>
              <a:t>SearchResultListing</a:t>
            </a:r>
            <a:r>
              <a:rPr lang="en-US" dirty="0" smtClean="0"/>
              <a:t> to find the information you want</a:t>
            </a:r>
          </a:p>
          <a:p>
            <a:r>
              <a:rPr lang="en-US" dirty="0" smtClean="0"/>
              <a:t>Sample app iterated through each result and modified the entry</a:t>
            </a:r>
            <a:endParaRPr lang="en-US" dirty="0"/>
          </a:p>
        </p:txBody>
      </p:sp>
    </p:spTree>
    <p:extLst>
      <p:ext uri="{BB962C8B-B14F-4D97-AF65-F5344CB8AC3E}">
        <p14:creationId xmlns:p14="http://schemas.microsoft.com/office/powerpoint/2010/main" val="294006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Search Results Code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2400" dirty="0" smtClean="0">
                <a:solidFill>
                  <a:srgbClr val="0000FF"/>
                </a:solidFill>
                <a:highlight>
                  <a:srgbClr val="FFFFFF"/>
                </a:highlight>
                <a:latin typeface="Consolas"/>
              </a:rPr>
              <a:t>for</a:t>
            </a:r>
            <a:r>
              <a:rPr lang="en-US" sz="2400" dirty="0" smtClean="0">
                <a:solidFill>
                  <a:srgbClr val="000000"/>
                </a:solidFill>
                <a:highlight>
                  <a:srgbClr val="FFFFFF"/>
                </a:highlight>
                <a:latin typeface="Consolas"/>
              </a:rPr>
              <a:t> (</a:t>
            </a:r>
            <a:r>
              <a:rPr lang="en-US" sz="2400" dirty="0" err="1" smtClean="0">
                <a:solidFill>
                  <a:srgbClr val="0000FF"/>
                </a:solidFill>
                <a:highlight>
                  <a:srgbClr val="FFFFFF"/>
                </a:highlight>
                <a:latin typeface="Consolas"/>
              </a:rPr>
              <a:t>int</a:t>
            </a:r>
            <a:r>
              <a:rPr lang="en-US" sz="2400" dirty="0" smtClean="0">
                <a:solidFill>
                  <a:srgbClr val="000000"/>
                </a:solidFill>
                <a:highlight>
                  <a:srgbClr val="FFFFFF"/>
                </a:highlight>
                <a:latin typeface="Consolas"/>
              </a:rPr>
              <a:t> k = 1; k &lt;= </a:t>
            </a:r>
            <a:r>
              <a:rPr lang="en-US" sz="2400" dirty="0" err="1" smtClean="0">
                <a:solidFill>
                  <a:srgbClr val="000000"/>
                </a:solidFill>
                <a:highlight>
                  <a:srgbClr val="FFFFFF"/>
                </a:highlight>
                <a:latin typeface="Consolas"/>
              </a:rPr>
              <a:t>results.RowsCount</a:t>
            </a:r>
            <a:r>
              <a:rPr lang="en-US" sz="2400" dirty="0" smtClean="0">
                <a:solidFill>
                  <a:srgbClr val="000000"/>
                </a:solidFill>
                <a:highlight>
                  <a:srgbClr val="FFFFFF"/>
                </a:highlight>
                <a:latin typeface="Consolas"/>
              </a:rPr>
              <a:t>; k++)</a:t>
            </a:r>
          </a:p>
          <a:p>
            <a:pPr marL="0" indent="0">
              <a:buNone/>
            </a:pPr>
            <a:r>
              <a:rPr lang="en-US" sz="2400" dirty="0" smtClean="0">
                <a:solidFill>
                  <a:srgbClr val="000000"/>
                </a:solidFill>
                <a:highlight>
                  <a:srgbClr val="FFFFFF"/>
                </a:highlight>
                <a:latin typeface="Consolas"/>
              </a:rPr>
              <a:t>{</a:t>
            </a:r>
          </a:p>
          <a:p>
            <a:pPr marL="0" indent="0">
              <a:buNone/>
            </a:pPr>
            <a:r>
              <a:rPr lang="en-US" sz="2400" dirty="0" err="1" smtClean="0">
                <a:solidFill>
                  <a:srgbClr val="0000FF"/>
                </a:solidFill>
                <a:highlight>
                  <a:srgbClr val="FFFFFF"/>
                </a:highlight>
                <a:latin typeface="Consolas"/>
              </a:rPr>
              <a:t>int</a:t>
            </a:r>
            <a:r>
              <a:rPr lang="en-US" sz="2400" dirty="0" smtClean="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entryId</a:t>
            </a:r>
            <a:r>
              <a:rPr lang="en-US" sz="2400" dirty="0" smtClean="0">
                <a:solidFill>
                  <a:srgbClr val="000000"/>
                </a:solidFill>
                <a:highlight>
                  <a:srgbClr val="FFFFFF"/>
                </a:highlight>
                <a:latin typeface="Consolas"/>
              </a:rPr>
              <a:t> = (</a:t>
            </a:r>
            <a:r>
              <a:rPr lang="en-US" sz="2400" dirty="0" err="1" smtClean="0">
                <a:solidFill>
                  <a:srgbClr val="0000FF"/>
                </a:solidFill>
                <a:highlight>
                  <a:srgbClr val="FFFFFF"/>
                </a:highlight>
                <a:latin typeface="Consolas"/>
              </a:rPr>
              <a:t>int</a:t>
            </a:r>
            <a:r>
              <a:rPr lang="en-US" sz="2400" dirty="0" smtClean="0">
                <a:solidFill>
                  <a:srgbClr val="000000"/>
                </a:solidFill>
                <a:highlight>
                  <a:srgbClr val="FFFFFF"/>
                </a:highlight>
                <a:latin typeface="Consolas"/>
              </a:rPr>
              <a:t>)</a:t>
            </a:r>
            <a:r>
              <a:rPr lang="en-US" sz="2400" dirty="0" err="1" smtClean="0">
                <a:solidFill>
                  <a:srgbClr val="000000"/>
                </a:solidFill>
                <a:highlight>
                  <a:srgbClr val="FFFFFF"/>
                </a:highlight>
                <a:latin typeface="Consolas"/>
              </a:rPr>
              <a:t>results.GetDatum</a:t>
            </a:r>
            <a:r>
              <a:rPr lang="en-US" sz="2400" dirty="0" smtClean="0">
                <a:solidFill>
                  <a:srgbClr val="000000"/>
                </a:solidFill>
                <a:highlight>
                  <a:srgbClr val="FFFFFF"/>
                </a:highlight>
                <a:latin typeface="Consolas"/>
              </a:rPr>
              <a:t>(k, </a:t>
            </a:r>
            <a:r>
              <a:rPr lang="en-US" sz="2400" dirty="0" err="1" smtClean="0">
                <a:solidFill>
                  <a:srgbClr val="2B91AF"/>
                </a:solidFill>
                <a:highlight>
                  <a:srgbClr val="FFFFFF"/>
                </a:highlight>
                <a:latin typeface="Consolas"/>
              </a:rPr>
              <a:t>SystemColumn</a:t>
            </a:r>
            <a:r>
              <a:rPr lang="en-US" sz="2400" dirty="0" err="1" smtClean="0">
                <a:solidFill>
                  <a:srgbClr val="000000"/>
                </a:solidFill>
                <a:highlight>
                  <a:srgbClr val="FFFFFF"/>
                </a:highlight>
                <a:latin typeface="Consolas"/>
              </a:rPr>
              <a:t>.Id</a:t>
            </a:r>
            <a:r>
              <a:rPr lang="en-US" sz="2400" dirty="0" smtClean="0">
                <a:solidFill>
                  <a:srgbClr val="000000"/>
                </a:solidFill>
                <a:highlight>
                  <a:srgbClr val="FFFFFF"/>
                </a:highlight>
                <a:latin typeface="Consolas"/>
              </a:rPr>
              <a:t>);</a:t>
            </a:r>
          </a:p>
          <a:p>
            <a:pPr marL="0" indent="0">
              <a:buNone/>
            </a:pPr>
            <a:endParaRPr lang="en-US" sz="2400" dirty="0" smtClean="0">
              <a:solidFill>
                <a:srgbClr val="000000"/>
              </a:solidFill>
              <a:highlight>
                <a:srgbClr val="FFFFFF"/>
              </a:highlight>
              <a:latin typeface="Consolas"/>
            </a:endParaRPr>
          </a:p>
          <a:p>
            <a:pPr marL="0" indent="0">
              <a:buNone/>
            </a:pPr>
            <a:r>
              <a:rPr lang="en-US" sz="2400" dirty="0" err="1" smtClean="0">
                <a:solidFill>
                  <a:srgbClr val="2B91AF"/>
                </a:solidFill>
                <a:highlight>
                  <a:srgbClr val="FFFFFF"/>
                </a:highlight>
                <a:latin typeface="Consolas"/>
              </a:rPr>
              <a:t>Console</a:t>
            </a:r>
            <a:r>
              <a:rPr lang="en-US" sz="2400" dirty="0" err="1" smtClean="0">
                <a:solidFill>
                  <a:srgbClr val="000000"/>
                </a:solidFill>
                <a:highlight>
                  <a:srgbClr val="FFFFFF"/>
                </a:highlight>
                <a:latin typeface="Consolas"/>
              </a:rPr>
              <a:t>.WriteLine</a:t>
            </a:r>
            <a:r>
              <a:rPr lang="en-US" sz="2400" dirty="0" smtClean="0">
                <a:solidFill>
                  <a:srgbClr val="000000"/>
                </a:solidFill>
                <a:highlight>
                  <a:srgbClr val="FFFFFF"/>
                </a:highlight>
                <a:latin typeface="Consolas"/>
              </a:rPr>
              <a:t>(</a:t>
            </a:r>
            <a:r>
              <a:rPr lang="en-US" sz="2400" dirty="0" err="1" smtClean="0">
                <a:solidFill>
                  <a:srgbClr val="000000"/>
                </a:solidFill>
                <a:highlight>
                  <a:srgbClr val="FFFFFF"/>
                </a:highlight>
                <a:latin typeface="Consolas"/>
              </a:rPr>
              <a:t>entryId</a:t>
            </a:r>
            <a:r>
              <a:rPr lang="en-US" sz="2400" dirty="0" smtClean="0">
                <a:solidFill>
                  <a:srgbClr val="000000"/>
                </a:solidFill>
                <a:highlight>
                  <a:srgbClr val="FFFFFF"/>
                </a:highlight>
                <a:latin typeface="Consolas"/>
              </a:rPr>
              <a:t> + </a:t>
            </a:r>
            <a:r>
              <a:rPr lang="en-US" sz="2400" dirty="0" smtClean="0">
                <a:solidFill>
                  <a:srgbClr val="A31515"/>
                </a:solidFill>
                <a:highlight>
                  <a:srgbClr val="FFFFFF"/>
                </a:highlight>
                <a:latin typeface="Consolas"/>
              </a:rPr>
              <a:t>" "</a:t>
            </a:r>
            <a:r>
              <a:rPr lang="en-US" sz="2400" dirty="0" smtClean="0">
                <a:solidFill>
                  <a:srgbClr val="000000"/>
                </a:solidFill>
                <a:highlight>
                  <a:srgbClr val="FFFFFF"/>
                </a:highlight>
                <a:latin typeface="Consolas"/>
              </a:rPr>
              <a:t> + </a:t>
            </a:r>
            <a:r>
              <a:rPr lang="en-US" sz="2400" dirty="0" err="1" smtClean="0">
                <a:solidFill>
                  <a:srgbClr val="000000"/>
                </a:solidFill>
                <a:highlight>
                  <a:srgbClr val="FFFFFF"/>
                </a:highlight>
                <a:latin typeface="Consolas"/>
              </a:rPr>
              <a:t>results.GetDatumAsString</a:t>
            </a:r>
            <a:r>
              <a:rPr lang="en-US" sz="2400" dirty="0" smtClean="0">
                <a:solidFill>
                  <a:srgbClr val="000000"/>
                </a:solidFill>
                <a:highlight>
                  <a:srgbClr val="FFFFFF"/>
                </a:highlight>
                <a:latin typeface="Consolas"/>
              </a:rPr>
              <a:t>(k, </a:t>
            </a:r>
            <a:r>
              <a:rPr lang="en-US" sz="2400" dirty="0" err="1" smtClean="0">
                <a:solidFill>
                  <a:srgbClr val="2B91AF"/>
                </a:solidFill>
                <a:highlight>
                  <a:srgbClr val="FFFFFF"/>
                </a:highlight>
                <a:latin typeface="Consolas"/>
              </a:rPr>
              <a:t>SystemColumn</a:t>
            </a:r>
            <a:r>
              <a:rPr lang="en-US" sz="2400" dirty="0" err="1" smtClean="0">
                <a:solidFill>
                  <a:srgbClr val="000000"/>
                </a:solidFill>
                <a:highlight>
                  <a:srgbClr val="FFFFFF"/>
                </a:highlight>
                <a:latin typeface="Consolas"/>
              </a:rPr>
              <a:t>.Name</a:t>
            </a:r>
            <a:r>
              <a:rPr lang="en-US" sz="2400" dirty="0" smtClean="0">
                <a:solidFill>
                  <a:srgbClr val="000000"/>
                </a:solidFill>
                <a:highlight>
                  <a:srgbClr val="FFFFFF"/>
                </a:highlight>
                <a:latin typeface="Consolas"/>
              </a:rPr>
              <a:t>));</a:t>
            </a:r>
          </a:p>
          <a:p>
            <a:pPr marL="0" indent="0">
              <a:buNone/>
            </a:pPr>
            <a:r>
              <a:rPr lang="en-US" sz="2400" dirty="0" err="1" smtClean="0">
                <a:solidFill>
                  <a:srgbClr val="2B91AF"/>
                </a:solidFill>
                <a:highlight>
                  <a:srgbClr val="FFFFFF"/>
                </a:highlight>
                <a:latin typeface="Consolas"/>
              </a:rPr>
              <a:t>EntryInfo</a:t>
            </a:r>
            <a:r>
              <a:rPr lang="en-US" sz="2400" dirty="0" smtClean="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myEntry</a:t>
            </a:r>
            <a:r>
              <a:rPr lang="en-US" sz="2400" dirty="0" smtClean="0">
                <a:solidFill>
                  <a:srgbClr val="000000"/>
                </a:solidFill>
                <a:highlight>
                  <a:srgbClr val="FFFFFF"/>
                </a:highlight>
                <a:latin typeface="Consolas"/>
              </a:rPr>
              <a:t> = </a:t>
            </a:r>
            <a:r>
              <a:rPr lang="en-US" sz="2400" dirty="0" err="1" smtClean="0">
                <a:solidFill>
                  <a:srgbClr val="2B91AF"/>
                </a:solidFill>
                <a:highlight>
                  <a:srgbClr val="FFFFFF"/>
                </a:highlight>
                <a:latin typeface="Consolas"/>
              </a:rPr>
              <a:t>Entry</a:t>
            </a:r>
            <a:r>
              <a:rPr lang="en-US" sz="2400" dirty="0" err="1" smtClean="0">
                <a:solidFill>
                  <a:srgbClr val="000000"/>
                </a:solidFill>
                <a:highlight>
                  <a:srgbClr val="FFFFFF"/>
                </a:highlight>
                <a:latin typeface="Consolas"/>
              </a:rPr>
              <a:t>.GetEntryInfo</a:t>
            </a:r>
            <a:r>
              <a:rPr lang="en-US" sz="2400" dirty="0" smtClean="0">
                <a:solidFill>
                  <a:srgbClr val="000000"/>
                </a:solidFill>
                <a:highlight>
                  <a:srgbClr val="FFFFFF"/>
                </a:highlight>
                <a:latin typeface="Consolas"/>
              </a:rPr>
              <a:t>(</a:t>
            </a:r>
            <a:r>
              <a:rPr lang="en-US" sz="2400" dirty="0" err="1" smtClean="0">
                <a:solidFill>
                  <a:srgbClr val="000000"/>
                </a:solidFill>
                <a:highlight>
                  <a:srgbClr val="FFFFFF"/>
                </a:highlight>
                <a:latin typeface="Consolas"/>
              </a:rPr>
              <a:t>entryId</a:t>
            </a:r>
            <a:r>
              <a:rPr lang="en-US" sz="2400" dirty="0" smtClean="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mySess</a:t>
            </a:r>
            <a:r>
              <a:rPr lang="en-US" sz="2400" dirty="0" smtClean="0">
                <a:solidFill>
                  <a:srgbClr val="000000"/>
                </a:solidFill>
                <a:highlight>
                  <a:srgbClr val="FFFFFF"/>
                </a:highlight>
                <a:latin typeface="Consolas"/>
              </a:rPr>
              <a:t>); </a:t>
            </a:r>
          </a:p>
          <a:p>
            <a:pPr marL="0" indent="0">
              <a:buNone/>
            </a:pPr>
            <a:r>
              <a:rPr lang="en-US" sz="2400" dirty="0" err="1" smtClean="0">
                <a:solidFill>
                  <a:srgbClr val="2B91AF"/>
                </a:solidFill>
                <a:highlight>
                  <a:srgbClr val="FFFFFF"/>
                </a:highlight>
                <a:latin typeface="Consolas"/>
              </a:rPr>
              <a:t>FieldValueCollection</a:t>
            </a:r>
            <a:r>
              <a:rPr lang="en-US" sz="2400" dirty="0" smtClean="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myFields</a:t>
            </a:r>
            <a:r>
              <a:rPr lang="en-US" sz="2400" dirty="0" smtClean="0">
                <a:solidFill>
                  <a:srgbClr val="000000"/>
                </a:solidFill>
                <a:highlight>
                  <a:srgbClr val="FFFFFF"/>
                </a:highlight>
                <a:latin typeface="Consolas"/>
              </a:rPr>
              <a:t> = </a:t>
            </a:r>
            <a:r>
              <a:rPr lang="en-US" sz="2400" dirty="0" err="1" smtClean="0">
                <a:solidFill>
                  <a:srgbClr val="000000"/>
                </a:solidFill>
                <a:highlight>
                  <a:srgbClr val="FFFFFF"/>
                </a:highlight>
                <a:latin typeface="Consolas"/>
              </a:rPr>
              <a:t>myEntry.GetFieldValues</a:t>
            </a:r>
            <a:r>
              <a:rPr lang="en-US" sz="2400" dirty="0" smtClean="0">
                <a:solidFill>
                  <a:srgbClr val="000000"/>
                </a:solidFill>
                <a:highlight>
                  <a:srgbClr val="FFFFFF"/>
                </a:highlight>
                <a:latin typeface="Consolas"/>
              </a:rPr>
              <a:t>();</a:t>
            </a:r>
          </a:p>
          <a:p>
            <a:pPr marL="0" indent="0">
              <a:buNone/>
            </a:pPr>
            <a:r>
              <a:rPr lang="en-US" sz="2400" dirty="0" err="1">
                <a:solidFill>
                  <a:srgbClr val="000000"/>
                </a:solidFill>
                <a:highlight>
                  <a:srgbClr val="FFFFFF"/>
                </a:highlight>
                <a:latin typeface="Consolas"/>
              </a:rPr>
              <a:t>myFields</a:t>
            </a:r>
            <a:r>
              <a:rPr lang="en-US" sz="2400" dirty="0">
                <a:solidFill>
                  <a:srgbClr val="000000"/>
                </a:solidFill>
                <a:highlight>
                  <a:srgbClr val="FFFFFF"/>
                </a:highlight>
                <a:latin typeface="Consolas"/>
              </a:rPr>
              <a:t>[</a:t>
            </a:r>
            <a:r>
              <a:rPr lang="en-US" sz="2400" dirty="0">
                <a:solidFill>
                  <a:srgbClr val="A31515"/>
                </a:solidFill>
                <a:highlight>
                  <a:srgbClr val="FFFFFF"/>
                </a:highlight>
                <a:latin typeface="Consolas"/>
              </a:rPr>
              <a:t>"Investigator Assigned"</a:t>
            </a:r>
            <a:r>
              <a:rPr lang="en-US" sz="2400" dirty="0">
                <a:solidFill>
                  <a:srgbClr val="000000"/>
                </a:solidFill>
                <a:highlight>
                  <a:srgbClr val="FFFFFF"/>
                </a:highlight>
                <a:latin typeface="Consolas"/>
              </a:rPr>
              <a:t>] = </a:t>
            </a:r>
            <a:r>
              <a:rPr lang="en-US" sz="2400" dirty="0" err="1">
                <a:solidFill>
                  <a:srgbClr val="000000"/>
                </a:solidFill>
                <a:highlight>
                  <a:srgbClr val="FFFFFF"/>
                </a:highlight>
                <a:latin typeface="Consolas"/>
              </a:rPr>
              <a:t>newInvestigator</a:t>
            </a:r>
            <a:r>
              <a:rPr lang="en-US" sz="2400" dirty="0">
                <a:solidFill>
                  <a:srgbClr val="000000"/>
                </a:solidFill>
                <a:highlight>
                  <a:srgbClr val="FFFFFF"/>
                </a:highlight>
                <a:latin typeface="Consolas"/>
              </a:rPr>
              <a:t>;</a:t>
            </a:r>
            <a:endParaRPr lang="en-US" sz="2400" dirty="0" smtClean="0">
              <a:solidFill>
                <a:srgbClr val="000000"/>
              </a:solidFill>
              <a:highlight>
                <a:srgbClr val="FFFFFF"/>
              </a:highlight>
              <a:latin typeface="Consolas"/>
            </a:endParaRPr>
          </a:p>
          <a:p>
            <a:pPr marL="0" indent="0">
              <a:buNone/>
            </a:pPr>
            <a:r>
              <a:rPr lang="en-US" sz="2400" dirty="0" err="1" smtClean="0">
                <a:solidFill>
                  <a:srgbClr val="000000"/>
                </a:solidFill>
                <a:highlight>
                  <a:srgbClr val="FFFFFF"/>
                </a:highlight>
                <a:latin typeface="Consolas"/>
              </a:rPr>
              <a:t>myEntry.Lock</a:t>
            </a:r>
            <a:r>
              <a:rPr lang="en-US" sz="2400" dirty="0" smtClean="0">
                <a:solidFill>
                  <a:srgbClr val="000000"/>
                </a:solidFill>
                <a:highlight>
                  <a:srgbClr val="FFFFFF"/>
                </a:highlight>
                <a:latin typeface="Consolas"/>
              </a:rPr>
              <a:t>(</a:t>
            </a:r>
            <a:r>
              <a:rPr lang="en-US" sz="2400" dirty="0" err="1" smtClean="0">
                <a:solidFill>
                  <a:srgbClr val="2B91AF"/>
                </a:solidFill>
                <a:highlight>
                  <a:srgbClr val="FFFFFF"/>
                </a:highlight>
                <a:latin typeface="Consolas"/>
              </a:rPr>
              <a:t>LockType</a:t>
            </a:r>
            <a:r>
              <a:rPr lang="en-US" sz="2400" dirty="0" err="1" smtClean="0">
                <a:solidFill>
                  <a:srgbClr val="000000"/>
                </a:solidFill>
                <a:highlight>
                  <a:srgbClr val="FFFFFF"/>
                </a:highlight>
                <a:latin typeface="Consolas"/>
              </a:rPr>
              <a:t>.Exclusive</a:t>
            </a:r>
            <a:r>
              <a:rPr lang="en-US" sz="2400" dirty="0" smtClean="0">
                <a:solidFill>
                  <a:srgbClr val="000000"/>
                </a:solidFill>
                <a:highlight>
                  <a:srgbClr val="FFFFFF"/>
                </a:highlight>
                <a:latin typeface="Consolas"/>
              </a:rPr>
              <a:t>);</a:t>
            </a:r>
          </a:p>
          <a:p>
            <a:pPr marL="0" indent="0">
              <a:buNone/>
            </a:pPr>
            <a:r>
              <a:rPr lang="en-US" sz="2400" dirty="0" err="1" smtClean="0">
                <a:solidFill>
                  <a:srgbClr val="000000"/>
                </a:solidFill>
                <a:highlight>
                  <a:srgbClr val="FFFFFF"/>
                </a:highlight>
                <a:latin typeface="Consolas"/>
              </a:rPr>
              <a:t>myEntry.SetFieldValues</a:t>
            </a:r>
            <a:r>
              <a:rPr lang="en-US" sz="2400" dirty="0" smtClean="0">
                <a:solidFill>
                  <a:srgbClr val="000000"/>
                </a:solidFill>
                <a:highlight>
                  <a:srgbClr val="FFFFFF"/>
                </a:highlight>
                <a:latin typeface="Consolas"/>
              </a:rPr>
              <a:t>(</a:t>
            </a:r>
            <a:r>
              <a:rPr lang="en-US" sz="2400" dirty="0" err="1" smtClean="0">
                <a:solidFill>
                  <a:srgbClr val="000000"/>
                </a:solidFill>
                <a:highlight>
                  <a:srgbClr val="FFFFFF"/>
                </a:highlight>
                <a:latin typeface="Consolas"/>
              </a:rPr>
              <a:t>myFields</a:t>
            </a:r>
            <a:r>
              <a:rPr lang="en-US" sz="2400" dirty="0" smtClean="0">
                <a:solidFill>
                  <a:srgbClr val="000000"/>
                </a:solidFill>
                <a:highlight>
                  <a:srgbClr val="FFFFFF"/>
                </a:highlight>
                <a:latin typeface="Consolas"/>
              </a:rPr>
              <a:t>);</a:t>
            </a:r>
          </a:p>
          <a:p>
            <a:pPr marL="0" indent="0">
              <a:buNone/>
            </a:pPr>
            <a:r>
              <a:rPr lang="en-US" sz="2400" dirty="0" err="1" smtClean="0">
                <a:solidFill>
                  <a:srgbClr val="000000"/>
                </a:solidFill>
                <a:highlight>
                  <a:srgbClr val="FFFFFF"/>
                </a:highlight>
                <a:latin typeface="Consolas"/>
              </a:rPr>
              <a:t>myEntry.Save</a:t>
            </a:r>
            <a:r>
              <a:rPr lang="en-US" sz="2400" dirty="0" smtClean="0">
                <a:solidFill>
                  <a:srgbClr val="000000"/>
                </a:solidFill>
                <a:highlight>
                  <a:srgbClr val="FFFFFF"/>
                </a:highlight>
                <a:latin typeface="Consolas"/>
              </a:rPr>
              <a:t>();</a:t>
            </a:r>
          </a:p>
          <a:p>
            <a:pPr marL="0" indent="0">
              <a:buNone/>
            </a:pPr>
            <a:r>
              <a:rPr lang="en-US" sz="2400" dirty="0" err="1" smtClean="0">
                <a:solidFill>
                  <a:srgbClr val="000000"/>
                </a:solidFill>
                <a:highlight>
                  <a:srgbClr val="FFFFFF"/>
                </a:highlight>
                <a:latin typeface="Consolas"/>
              </a:rPr>
              <a:t>myEntry.Unlock</a:t>
            </a:r>
            <a:r>
              <a:rPr lang="en-US" sz="2400" dirty="0" smtClean="0">
                <a:solidFill>
                  <a:srgbClr val="000000"/>
                </a:solidFill>
                <a:highlight>
                  <a:srgbClr val="FFFFFF"/>
                </a:highlight>
                <a:latin typeface="Consolas"/>
              </a:rPr>
              <a:t>(); </a:t>
            </a:r>
          </a:p>
          <a:p>
            <a:pPr marL="0" indent="0">
              <a:buNone/>
            </a:pPr>
            <a:r>
              <a:rPr lang="en-US" sz="2400" dirty="0" err="1" smtClean="0">
                <a:solidFill>
                  <a:srgbClr val="000000"/>
                </a:solidFill>
                <a:highlight>
                  <a:srgbClr val="FFFFFF"/>
                </a:highlight>
                <a:latin typeface="Consolas"/>
              </a:rPr>
              <a:t>myEntry.Dispose</a:t>
            </a:r>
            <a:r>
              <a:rPr lang="en-US" sz="2400" dirty="0" smtClean="0">
                <a:solidFill>
                  <a:srgbClr val="000000"/>
                </a:solidFill>
                <a:highlight>
                  <a:srgbClr val="FFFFFF"/>
                </a:highlight>
                <a:latin typeface="Consolas"/>
              </a:rPr>
              <a:t>();</a:t>
            </a:r>
          </a:p>
          <a:p>
            <a:pPr marL="0" indent="0">
              <a:buNone/>
            </a:pPr>
            <a:r>
              <a:rPr lang="en-US" sz="2400" dirty="0" smtClean="0">
                <a:solidFill>
                  <a:srgbClr val="000000"/>
                </a:solidFill>
                <a:highlight>
                  <a:srgbClr val="FFFFFF"/>
                </a:highlight>
                <a:latin typeface="Consolas"/>
              </a:rPr>
              <a:t>} </a:t>
            </a:r>
            <a:endParaRPr lang="en-US" sz="2400" dirty="0"/>
          </a:p>
        </p:txBody>
      </p:sp>
      <p:sp>
        <p:nvSpPr>
          <p:cNvPr id="7" name="Rectangle 6"/>
          <p:cNvSpPr/>
          <p:nvPr/>
        </p:nvSpPr>
        <p:spPr>
          <a:xfrm>
            <a:off x="299860" y="887105"/>
            <a:ext cx="6660498" cy="160361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792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Search Results Code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2400" dirty="0" smtClean="0">
                <a:solidFill>
                  <a:srgbClr val="0000FF"/>
                </a:solidFill>
                <a:highlight>
                  <a:srgbClr val="FFFFFF"/>
                </a:highlight>
                <a:latin typeface="Consolas"/>
              </a:rPr>
              <a:t>for</a:t>
            </a:r>
            <a:r>
              <a:rPr lang="en-US" sz="2400" dirty="0" smtClean="0">
                <a:solidFill>
                  <a:srgbClr val="000000"/>
                </a:solidFill>
                <a:highlight>
                  <a:srgbClr val="FFFFFF"/>
                </a:highlight>
                <a:latin typeface="Consolas"/>
              </a:rPr>
              <a:t> </a:t>
            </a:r>
            <a:r>
              <a:rPr lang="en-US" sz="2400" dirty="0">
                <a:solidFill>
                  <a:srgbClr val="000000"/>
                </a:solidFill>
                <a:highlight>
                  <a:srgbClr val="FFFFFF"/>
                </a:highlight>
                <a:latin typeface="Consolas"/>
              </a:rPr>
              <a:t>(</a:t>
            </a:r>
            <a:r>
              <a:rPr lang="en-US" sz="2400" dirty="0" err="1">
                <a:solidFill>
                  <a:srgbClr val="0000FF"/>
                </a:solidFill>
                <a:highlight>
                  <a:srgbClr val="FFFFFF"/>
                </a:highlight>
                <a:latin typeface="Consolas"/>
              </a:rPr>
              <a:t>int</a:t>
            </a:r>
            <a:r>
              <a:rPr lang="en-US" sz="2400" dirty="0">
                <a:solidFill>
                  <a:srgbClr val="000000"/>
                </a:solidFill>
                <a:highlight>
                  <a:srgbClr val="FFFFFF"/>
                </a:highlight>
                <a:latin typeface="Consolas"/>
              </a:rPr>
              <a:t> k = 1; k &lt;= </a:t>
            </a:r>
            <a:r>
              <a:rPr lang="en-US" sz="2400" dirty="0" err="1">
                <a:solidFill>
                  <a:srgbClr val="000000"/>
                </a:solidFill>
                <a:highlight>
                  <a:srgbClr val="FFFFFF"/>
                </a:highlight>
                <a:latin typeface="Consolas"/>
              </a:rPr>
              <a:t>results.RowsCount</a:t>
            </a:r>
            <a:r>
              <a:rPr lang="en-US" sz="2400" dirty="0">
                <a:solidFill>
                  <a:srgbClr val="000000"/>
                </a:solidFill>
                <a:highlight>
                  <a:srgbClr val="FFFFFF"/>
                </a:highlight>
                <a:latin typeface="Consolas"/>
              </a:rPr>
              <a:t>; k++)</a:t>
            </a:r>
          </a:p>
          <a:p>
            <a:pPr marL="0" indent="0">
              <a:buNone/>
            </a:pPr>
            <a:r>
              <a:rPr lang="en-US" sz="2400" dirty="0" smtClean="0">
                <a:solidFill>
                  <a:srgbClr val="000000"/>
                </a:solidFill>
                <a:highlight>
                  <a:srgbClr val="FFFFFF"/>
                </a:highlight>
                <a:latin typeface="Consolas"/>
              </a:rPr>
              <a:t>{</a:t>
            </a:r>
            <a:endParaRPr lang="en-US" sz="2400" dirty="0">
              <a:solidFill>
                <a:srgbClr val="000000"/>
              </a:solidFill>
              <a:highlight>
                <a:srgbClr val="FFFFFF"/>
              </a:highlight>
              <a:latin typeface="Consolas"/>
            </a:endParaRPr>
          </a:p>
          <a:p>
            <a:pPr marL="0" indent="0">
              <a:buNone/>
            </a:pPr>
            <a:r>
              <a:rPr lang="en-US" sz="2400" dirty="0" err="1" smtClean="0">
                <a:solidFill>
                  <a:srgbClr val="0000FF"/>
                </a:solidFill>
                <a:highlight>
                  <a:srgbClr val="FFFFFF"/>
                </a:highlight>
                <a:latin typeface="Consolas"/>
              </a:rPr>
              <a:t>int</a:t>
            </a:r>
            <a:r>
              <a:rPr lang="en-US" sz="2400" dirty="0" smtClean="0">
                <a:solidFill>
                  <a:srgbClr val="000000"/>
                </a:solidFill>
                <a:highlight>
                  <a:srgbClr val="FFFFFF"/>
                </a:highlight>
                <a:latin typeface="Consolas"/>
              </a:rPr>
              <a:t> </a:t>
            </a:r>
            <a:r>
              <a:rPr lang="en-US" sz="2400" dirty="0" err="1">
                <a:solidFill>
                  <a:srgbClr val="000000"/>
                </a:solidFill>
                <a:highlight>
                  <a:srgbClr val="FFFFFF"/>
                </a:highlight>
                <a:latin typeface="Consolas"/>
              </a:rPr>
              <a:t>entryId</a:t>
            </a:r>
            <a:r>
              <a:rPr lang="en-US" sz="2400" dirty="0">
                <a:solidFill>
                  <a:srgbClr val="000000"/>
                </a:solidFill>
                <a:highlight>
                  <a:srgbClr val="FFFFFF"/>
                </a:highlight>
                <a:latin typeface="Consolas"/>
              </a:rPr>
              <a:t> = (</a:t>
            </a:r>
            <a:r>
              <a:rPr lang="en-US" sz="2400" dirty="0" err="1">
                <a:solidFill>
                  <a:srgbClr val="0000FF"/>
                </a:solidFill>
                <a:highlight>
                  <a:srgbClr val="FFFFFF"/>
                </a:highlight>
                <a:latin typeface="Consolas"/>
              </a:rPr>
              <a:t>int</a:t>
            </a:r>
            <a:r>
              <a:rPr lang="en-US" sz="2400" dirty="0">
                <a:solidFill>
                  <a:srgbClr val="000000"/>
                </a:solidFill>
                <a:highlight>
                  <a:srgbClr val="FFFFFF"/>
                </a:highlight>
                <a:latin typeface="Consolas"/>
              </a:rPr>
              <a:t>)</a:t>
            </a:r>
            <a:r>
              <a:rPr lang="en-US" sz="2400" dirty="0" err="1">
                <a:solidFill>
                  <a:srgbClr val="000000"/>
                </a:solidFill>
                <a:highlight>
                  <a:srgbClr val="FFFFFF"/>
                </a:highlight>
                <a:latin typeface="Consolas"/>
              </a:rPr>
              <a:t>results.GetDatum</a:t>
            </a:r>
            <a:r>
              <a:rPr lang="en-US" sz="2400" dirty="0">
                <a:solidFill>
                  <a:srgbClr val="000000"/>
                </a:solidFill>
                <a:highlight>
                  <a:srgbClr val="FFFFFF"/>
                </a:highlight>
                <a:latin typeface="Consolas"/>
              </a:rPr>
              <a:t>(k, </a:t>
            </a:r>
            <a:r>
              <a:rPr lang="en-US" sz="2400" dirty="0" err="1">
                <a:solidFill>
                  <a:srgbClr val="2B91AF"/>
                </a:solidFill>
                <a:highlight>
                  <a:srgbClr val="FFFFFF"/>
                </a:highlight>
                <a:latin typeface="Consolas"/>
              </a:rPr>
              <a:t>SystemColumn</a:t>
            </a:r>
            <a:r>
              <a:rPr lang="en-US" sz="2400" dirty="0" err="1">
                <a:solidFill>
                  <a:srgbClr val="000000"/>
                </a:solidFill>
                <a:highlight>
                  <a:srgbClr val="FFFFFF"/>
                </a:highlight>
                <a:latin typeface="Consolas"/>
              </a:rPr>
              <a:t>.Id</a:t>
            </a:r>
            <a:r>
              <a:rPr lang="en-US" sz="2400" dirty="0">
                <a:solidFill>
                  <a:srgbClr val="000000"/>
                </a:solidFill>
                <a:highlight>
                  <a:srgbClr val="FFFFFF"/>
                </a:highlight>
                <a:latin typeface="Consolas"/>
              </a:rPr>
              <a:t>);</a:t>
            </a:r>
          </a:p>
          <a:p>
            <a:pPr marL="0" indent="0">
              <a:buNone/>
            </a:pPr>
            <a:endParaRPr lang="en-US" sz="2400" dirty="0">
              <a:solidFill>
                <a:srgbClr val="000000"/>
              </a:solidFill>
              <a:highlight>
                <a:srgbClr val="FFFFFF"/>
              </a:highlight>
              <a:latin typeface="Consolas"/>
            </a:endParaRPr>
          </a:p>
          <a:p>
            <a:pPr marL="0" indent="0">
              <a:buNone/>
            </a:pPr>
            <a:r>
              <a:rPr lang="en-US" sz="2400" dirty="0" err="1" smtClean="0">
                <a:solidFill>
                  <a:srgbClr val="2B91AF"/>
                </a:solidFill>
                <a:highlight>
                  <a:srgbClr val="FFFFFF"/>
                </a:highlight>
                <a:latin typeface="Consolas"/>
              </a:rPr>
              <a:t>Console</a:t>
            </a:r>
            <a:r>
              <a:rPr lang="en-US" sz="2400" dirty="0" err="1" smtClean="0">
                <a:solidFill>
                  <a:srgbClr val="000000"/>
                </a:solidFill>
                <a:highlight>
                  <a:srgbClr val="FFFFFF"/>
                </a:highlight>
                <a:latin typeface="Consolas"/>
              </a:rPr>
              <a:t>.WriteLine</a:t>
            </a:r>
            <a:r>
              <a:rPr lang="en-US" sz="2400" dirty="0" smtClean="0">
                <a:solidFill>
                  <a:srgbClr val="000000"/>
                </a:solidFill>
                <a:highlight>
                  <a:srgbClr val="FFFFFF"/>
                </a:highlight>
                <a:latin typeface="Consolas"/>
              </a:rPr>
              <a:t>(</a:t>
            </a:r>
            <a:r>
              <a:rPr lang="en-US" sz="2400" dirty="0" err="1" smtClean="0">
                <a:solidFill>
                  <a:srgbClr val="000000"/>
                </a:solidFill>
                <a:highlight>
                  <a:srgbClr val="FFFFFF"/>
                </a:highlight>
                <a:latin typeface="Consolas"/>
              </a:rPr>
              <a:t>entryId</a:t>
            </a:r>
            <a:r>
              <a:rPr lang="en-US" sz="2400" dirty="0" smtClean="0">
                <a:solidFill>
                  <a:srgbClr val="000000"/>
                </a:solidFill>
                <a:highlight>
                  <a:srgbClr val="FFFFFF"/>
                </a:highlight>
                <a:latin typeface="Consolas"/>
              </a:rPr>
              <a:t> </a:t>
            </a:r>
            <a:r>
              <a:rPr lang="en-US" sz="2400" dirty="0">
                <a:solidFill>
                  <a:srgbClr val="000000"/>
                </a:solidFill>
                <a:highlight>
                  <a:srgbClr val="FFFFFF"/>
                </a:highlight>
                <a:latin typeface="Consolas"/>
              </a:rPr>
              <a:t>+ </a:t>
            </a:r>
            <a:r>
              <a:rPr lang="en-US" sz="2400" dirty="0">
                <a:solidFill>
                  <a:srgbClr val="A31515"/>
                </a:solidFill>
                <a:highlight>
                  <a:srgbClr val="FFFFFF"/>
                </a:highlight>
                <a:latin typeface="Consolas"/>
              </a:rPr>
              <a:t>" "</a:t>
            </a:r>
            <a:r>
              <a:rPr lang="en-US" sz="2400" dirty="0">
                <a:solidFill>
                  <a:srgbClr val="000000"/>
                </a:solidFill>
                <a:highlight>
                  <a:srgbClr val="FFFFFF"/>
                </a:highlight>
                <a:latin typeface="Consolas"/>
              </a:rPr>
              <a:t> + </a:t>
            </a:r>
            <a:r>
              <a:rPr lang="en-US" sz="2400" dirty="0" err="1">
                <a:solidFill>
                  <a:srgbClr val="000000"/>
                </a:solidFill>
                <a:highlight>
                  <a:srgbClr val="FFFFFF"/>
                </a:highlight>
                <a:latin typeface="Consolas"/>
              </a:rPr>
              <a:t>results.GetDatumAsString</a:t>
            </a:r>
            <a:r>
              <a:rPr lang="en-US" sz="2400" dirty="0">
                <a:solidFill>
                  <a:srgbClr val="000000"/>
                </a:solidFill>
                <a:highlight>
                  <a:srgbClr val="FFFFFF"/>
                </a:highlight>
                <a:latin typeface="Consolas"/>
              </a:rPr>
              <a:t>(k, </a:t>
            </a:r>
            <a:r>
              <a:rPr lang="en-US" sz="2400" dirty="0" err="1">
                <a:solidFill>
                  <a:srgbClr val="2B91AF"/>
                </a:solidFill>
                <a:highlight>
                  <a:srgbClr val="FFFFFF"/>
                </a:highlight>
                <a:latin typeface="Consolas"/>
              </a:rPr>
              <a:t>SystemColumn</a:t>
            </a:r>
            <a:r>
              <a:rPr lang="en-US" sz="2400" dirty="0" err="1">
                <a:solidFill>
                  <a:srgbClr val="000000"/>
                </a:solidFill>
                <a:highlight>
                  <a:srgbClr val="FFFFFF"/>
                </a:highlight>
                <a:latin typeface="Consolas"/>
              </a:rPr>
              <a:t>.Name</a:t>
            </a:r>
            <a:r>
              <a:rPr lang="en-US" sz="2400" dirty="0">
                <a:solidFill>
                  <a:srgbClr val="000000"/>
                </a:solidFill>
                <a:highlight>
                  <a:srgbClr val="FFFFFF"/>
                </a:highlight>
                <a:latin typeface="Consolas"/>
              </a:rPr>
              <a:t>));</a:t>
            </a:r>
          </a:p>
          <a:p>
            <a:pPr marL="0" indent="0">
              <a:buNone/>
            </a:pPr>
            <a:r>
              <a:rPr lang="en-US" sz="2400" dirty="0" err="1" smtClean="0">
                <a:solidFill>
                  <a:srgbClr val="2B91AF"/>
                </a:solidFill>
                <a:highlight>
                  <a:srgbClr val="FFFFFF"/>
                </a:highlight>
                <a:latin typeface="Consolas"/>
              </a:rPr>
              <a:t>EntryInfo</a:t>
            </a:r>
            <a:r>
              <a:rPr lang="en-US" sz="2400" dirty="0" smtClean="0">
                <a:solidFill>
                  <a:srgbClr val="000000"/>
                </a:solidFill>
                <a:highlight>
                  <a:srgbClr val="FFFFFF"/>
                </a:highlight>
                <a:latin typeface="Consolas"/>
              </a:rPr>
              <a:t> </a:t>
            </a:r>
            <a:r>
              <a:rPr lang="en-US" sz="2400" dirty="0" err="1">
                <a:solidFill>
                  <a:srgbClr val="000000"/>
                </a:solidFill>
                <a:highlight>
                  <a:srgbClr val="FFFFFF"/>
                </a:highlight>
                <a:latin typeface="Consolas"/>
              </a:rPr>
              <a:t>myEntry</a:t>
            </a:r>
            <a:r>
              <a:rPr lang="en-US" sz="2400" dirty="0">
                <a:solidFill>
                  <a:srgbClr val="000000"/>
                </a:solidFill>
                <a:highlight>
                  <a:srgbClr val="FFFFFF"/>
                </a:highlight>
                <a:latin typeface="Consolas"/>
              </a:rPr>
              <a:t> = </a:t>
            </a:r>
            <a:r>
              <a:rPr lang="en-US" sz="2400" dirty="0" err="1">
                <a:solidFill>
                  <a:srgbClr val="2B91AF"/>
                </a:solidFill>
                <a:highlight>
                  <a:srgbClr val="FFFFFF"/>
                </a:highlight>
                <a:latin typeface="Consolas"/>
              </a:rPr>
              <a:t>Entry</a:t>
            </a:r>
            <a:r>
              <a:rPr lang="en-US" sz="2400" dirty="0" err="1">
                <a:solidFill>
                  <a:srgbClr val="000000"/>
                </a:solidFill>
                <a:highlight>
                  <a:srgbClr val="FFFFFF"/>
                </a:highlight>
                <a:latin typeface="Consolas"/>
              </a:rPr>
              <a:t>.GetEntryInfo</a:t>
            </a:r>
            <a:r>
              <a:rPr lang="en-US" sz="2400" dirty="0">
                <a:solidFill>
                  <a:srgbClr val="000000"/>
                </a:solidFill>
                <a:highlight>
                  <a:srgbClr val="FFFFFF"/>
                </a:highlight>
                <a:latin typeface="Consolas"/>
              </a:rPr>
              <a:t>(</a:t>
            </a:r>
            <a:r>
              <a:rPr lang="en-US" sz="2400" dirty="0" err="1">
                <a:solidFill>
                  <a:srgbClr val="000000"/>
                </a:solidFill>
                <a:highlight>
                  <a:srgbClr val="FFFFFF"/>
                </a:highlight>
                <a:latin typeface="Consolas"/>
              </a:rPr>
              <a:t>entryId</a:t>
            </a:r>
            <a:r>
              <a:rPr lang="en-US" sz="2400" dirty="0">
                <a:solidFill>
                  <a:srgbClr val="000000"/>
                </a:solidFill>
                <a:highlight>
                  <a:srgbClr val="FFFFFF"/>
                </a:highlight>
                <a:latin typeface="Consolas"/>
              </a:rPr>
              <a:t>, </a:t>
            </a:r>
            <a:r>
              <a:rPr lang="en-US" sz="2400" dirty="0" err="1">
                <a:solidFill>
                  <a:srgbClr val="000000"/>
                </a:solidFill>
                <a:highlight>
                  <a:srgbClr val="FFFFFF"/>
                </a:highlight>
                <a:latin typeface="Consolas"/>
              </a:rPr>
              <a:t>mySess</a:t>
            </a:r>
            <a:r>
              <a:rPr lang="en-US" sz="2400" dirty="0">
                <a:solidFill>
                  <a:srgbClr val="000000"/>
                </a:solidFill>
                <a:highlight>
                  <a:srgbClr val="FFFFFF"/>
                </a:highlight>
                <a:latin typeface="Consolas"/>
              </a:rPr>
              <a:t>); </a:t>
            </a:r>
          </a:p>
          <a:p>
            <a:pPr marL="0" indent="0">
              <a:buNone/>
            </a:pPr>
            <a:r>
              <a:rPr lang="en-US" sz="2400" dirty="0" err="1" smtClean="0">
                <a:solidFill>
                  <a:srgbClr val="2B91AF"/>
                </a:solidFill>
                <a:highlight>
                  <a:srgbClr val="FFFFFF"/>
                </a:highlight>
                <a:latin typeface="Consolas"/>
              </a:rPr>
              <a:t>FieldValueCollection</a:t>
            </a:r>
            <a:r>
              <a:rPr lang="en-US" sz="2400" dirty="0" smtClean="0">
                <a:solidFill>
                  <a:srgbClr val="000000"/>
                </a:solidFill>
                <a:highlight>
                  <a:srgbClr val="FFFFFF"/>
                </a:highlight>
                <a:latin typeface="Consolas"/>
              </a:rPr>
              <a:t> </a:t>
            </a:r>
            <a:r>
              <a:rPr lang="en-US" sz="2400" dirty="0" err="1">
                <a:solidFill>
                  <a:srgbClr val="000000"/>
                </a:solidFill>
                <a:highlight>
                  <a:srgbClr val="FFFFFF"/>
                </a:highlight>
                <a:latin typeface="Consolas"/>
              </a:rPr>
              <a:t>myFields</a:t>
            </a:r>
            <a:r>
              <a:rPr lang="en-US" sz="2400" dirty="0">
                <a:solidFill>
                  <a:srgbClr val="000000"/>
                </a:solidFill>
                <a:highlight>
                  <a:srgbClr val="FFFFFF"/>
                </a:highlight>
                <a:latin typeface="Consolas"/>
              </a:rPr>
              <a:t> = </a:t>
            </a:r>
            <a:r>
              <a:rPr lang="en-US" sz="2400" dirty="0" err="1">
                <a:solidFill>
                  <a:srgbClr val="000000"/>
                </a:solidFill>
                <a:highlight>
                  <a:srgbClr val="FFFFFF"/>
                </a:highlight>
                <a:latin typeface="Consolas"/>
              </a:rPr>
              <a:t>myEntry.GetFieldValues</a:t>
            </a:r>
            <a:r>
              <a:rPr lang="en-US" sz="2400" dirty="0">
                <a:solidFill>
                  <a:srgbClr val="000000"/>
                </a:solidFill>
                <a:highlight>
                  <a:srgbClr val="FFFFFF"/>
                </a:highlight>
                <a:latin typeface="Consolas"/>
              </a:rPr>
              <a:t>();</a:t>
            </a:r>
          </a:p>
          <a:p>
            <a:pPr marL="0" indent="0">
              <a:buNone/>
            </a:pPr>
            <a:r>
              <a:rPr lang="en-US" sz="2400" dirty="0" err="1" smtClean="0">
                <a:solidFill>
                  <a:srgbClr val="000000"/>
                </a:solidFill>
                <a:highlight>
                  <a:srgbClr val="FFFFFF"/>
                </a:highlight>
                <a:latin typeface="Consolas"/>
              </a:rPr>
              <a:t>myFields</a:t>
            </a:r>
            <a:r>
              <a:rPr lang="en-US" sz="2400" dirty="0">
                <a:solidFill>
                  <a:srgbClr val="000000"/>
                </a:solidFill>
                <a:highlight>
                  <a:srgbClr val="FFFFFF"/>
                </a:highlight>
                <a:latin typeface="Consolas"/>
              </a:rPr>
              <a:t>[</a:t>
            </a:r>
            <a:r>
              <a:rPr lang="en-US" sz="2400" dirty="0">
                <a:solidFill>
                  <a:srgbClr val="A31515"/>
                </a:solidFill>
                <a:highlight>
                  <a:srgbClr val="FFFFFF"/>
                </a:highlight>
                <a:latin typeface="Consolas"/>
              </a:rPr>
              <a:t>"Name"</a:t>
            </a:r>
            <a:r>
              <a:rPr lang="en-US" sz="2400" dirty="0">
                <a:solidFill>
                  <a:srgbClr val="000000"/>
                </a:solidFill>
                <a:highlight>
                  <a:srgbClr val="FFFFFF"/>
                </a:highlight>
                <a:latin typeface="Consolas"/>
              </a:rPr>
              <a:t>] = name;</a:t>
            </a:r>
          </a:p>
          <a:p>
            <a:pPr marL="0" indent="0">
              <a:buNone/>
            </a:pPr>
            <a:r>
              <a:rPr lang="en-US" sz="2400" dirty="0" err="1" smtClean="0">
                <a:solidFill>
                  <a:srgbClr val="000000"/>
                </a:solidFill>
                <a:highlight>
                  <a:srgbClr val="FFFFFF"/>
                </a:highlight>
                <a:latin typeface="Consolas"/>
              </a:rPr>
              <a:t>myEntry.Lock</a:t>
            </a:r>
            <a:r>
              <a:rPr lang="en-US" sz="2400" dirty="0" smtClean="0">
                <a:solidFill>
                  <a:srgbClr val="000000"/>
                </a:solidFill>
                <a:highlight>
                  <a:srgbClr val="FFFFFF"/>
                </a:highlight>
                <a:latin typeface="Consolas"/>
              </a:rPr>
              <a:t>(</a:t>
            </a:r>
            <a:r>
              <a:rPr lang="en-US" sz="2400" dirty="0" err="1" smtClean="0">
                <a:solidFill>
                  <a:srgbClr val="2B91AF"/>
                </a:solidFill>
                <a:highlight>
                  <a:srgbClr val="FFFFFF"/>
                </a:highlight>
                <a:latin typeface="Consolas"/>
              </a:rPr>
              <a:t>LockType</a:t>
            </a:r>
            <a:r>
              <a:rPr lang="en-US" sz="2400" dirty="0" err="1" smtClean="0">
                <a:solidFill>
                  <a:srgbClr val="000000"/>
                </a:solidFill>
                <a:highlight>
                  <a:srgbClr val="FFFFFF"/>
                </a:highlight>
                <a:latin typeface="Consolas"/>
              </a:rPr>
              <a:t>.Exclusive</a:t>
            </a:r>
            <a:r>
              <a:rPr lang="en-US" sz="2400" dirty="0">
                <a:solidFill>
                  <a:srgbClr val="000000"/>
                </a:solidFill>
                <a:highlight>
                  <a:srgbClr val="FFFFFF"/>
                </a:highlight>
                <a:latin typeface="Consolas"/>
              </a:rPr>
              <a:t>);</a:t>
            </a:r>
          </a:p>
          <a:p>
            <a:pPr marL="0" indent="0">
              <a:buNone/>
            </a:pPr>
            <a:r>
              <a:rPr lang="en-US" sz="2400" dirty="0" err="1" smtClean="0">
                <a:solidFill>
                  <a:srgbClr val="000000"/>
                </a:solidFill>
                <a:highlight>
                  <a:srgbClr val="FFFFFF"/>
                </a:highlight>
                <a:latin typeface="Consolas"/>
              </a:rPr>
              <a:t>myEntry.SetFieldValues</a:t>
            </a:r>
            <a:r>
              <a:rPr lang="en-US" sz="2400" dirty="0" smtClean="0">
                <a:solidFill>
                  <a:srgbClr val="000000"/>
                </a:solidFill>
                <a:highlight>
                  <a:srgbClr val="FFFFFF"/>
                </a:highlight>
                <a:latin typeface="Consolas"/>
              </a:rPr>
              <a:t>(</a:t>
            </a:r>
            <a:r>
              <a:rPr lang="en-US" sz="2400" dirty="0" err="1" smtClean="0">
                <a:solidFill>
                  <a:srgbClr val="000000"/>
                </a:solidFill>
                <a:highlight>
                  <a:srgbClr val="FFFFFF"/>
                </a:highlight>
                <a:latin typeface="Consolas"/>
              </a:rPr>
              <a:t>myFields</a:t>
            </a:r>
            <a:r>
              <a:rPr lang="en-US" sz="2400" dirty="0">
                <a:solidFill>
                  <a:srgbClr val="000000"/>
                </a:solidFill>
                <a:highlight>
                  <a:srgbClr val="FFFFFF"/>
                </a:highlight>
                <a:latin typeface="Consolas"/>
              </a:rPr>
              <a:t>);</a:t>
            </a:r>
          </a:p>
          <a:p>
            <a:pPr marL="0" indent="0">
              <a:buNone/>
            </a:pPr>
            <a:r>
              <a:rPr lang="en-US" sz="2400" dirty="0" err="1" smtClean="0">
                <a:solidFill>
                  <a:srgbClr val="000000"/>
                </a:solidFill>
                <a:highlight>
                  <a:srgbClr val="FFFFFF"/>
                </a:highlight>
                <a:latin typeface="Consolas"/>
              </a:rPr>
              <a:t>myEntry.Save</a:t>
            </a:r>
            <a:r>
              <a:rPr lang="en-US" sz="2400" dirty="0">
                <a:solidFill>
                  <a:srgbClr val="000000"/>
                </a:solidFill>
                <a:highlight>
                  <a:srgbClr val="FFFFFF"/>
                </a:highlight>
                <a:latin typeface="Consolas"/>
              </a:rPr>
              <a:t>();</a:t>
            </a:r>
          </a:p>
          <a:p>
            <a:pPr marL="0" indent="0">
              <a:buNone/>
            </a:pPr>
            <a:r>
              <a:rPr lang="en-US" sz="2400" dirty="0" err="1" smtClean="0">
                <a:solidFill>
                  <a:srgbClr val="000000"/>
                </a:solidFill>
                <a:highlight>
                  <a:srgbClr val="FFFFFF"/>
                </a:highlight>
                <a:latin typeface="Consolas"/>
              </a:rPr>
              <a:t>myEntry.Unlock</a:t>
            </a:r>
            <a:r>
              <a:rPr lang="en-US" sz="2400" dirty="0">
                <a:solidFill>
                  <a:srgbClr val="000000"/>
                </a:solidFill>
                <a:highlight>
                  <a:srgbClr val="FFFFFF"/>
                </a:highlight>
                <a:latin typeface="Consolas"/>
              </a:rPr>
              <a:t>(); </a:t>
            </a:r>
            <a:endParaRPr lang="en-US" sz="2400" dirty="0" smtClean="0">
              <a:solidFill>
                <a:srgbClr val="000000"/>
              </a:solidFill>
              <a:highlight>
                <a:srgbClr val="FFFFFF"/>
              </a:highlight>
              <a:latin typeface="Consolas"/>
            </a:endParaRPr>
          </a:p>
          <a:p>
            <a:pPr marL="0" indent="0">
              <a:buNone/>
            </a:pPr>
            <a:r>
              <a:rPr lang="en-US" sz="2400" dirty="0" err="1" smtClean="0">
                <a:solidFill>
                  <a:srgbClr val="000000"/>
                </a:solidFill>
                <a:highlight>
                  <a:srgbClr val="FFFFFF"/>
                </a:highlight>
                <a:latin typeface="Consolas"/>
              </a:rPr>
              <a:t>myEntry.Dispose</a:t>
            </a:r>
            <a:r>
              <a:rPr lang="en-US" sz="2400" dirty="0" smtClean="0">
                <a:solidFill>
                  <a:srgbClr val="000000"/>
                </a:solidFill>
                <a:highlight>
                  <a:srgbClr val="FFFFFF"/>
                </a:highlight>
                <a:latin typeface="Consolas"/>
              </a:rPr>
              <a:t>();</a:t>
            </a:r>
          </a:p>
          <a:p>
            <a:pPr marL="0" indent="0">
              <a:buNone/>
            </a:pPr>
            <a:r>
              <a:rPr lang="en-US" sz="2400" dirty="0" smtClean="0">
                <a:solidFill>
                  <a:srgbClr val="000000"/>
                </a:solidFill>
                <a:highlight>
                  <a:srgbClr val="FFFFFF"/>
                </a:highlight>
                <a:latin typeface="Consolas"/>
              </a:rPr>
              <a:t>} </a:t>
            </a:r>
            <a:endParaRPr lang="en-US" sz="2400" dirty="0"/>
          </a:p>
        </p:txBody>
      </p:sp>
      <p:sp>
        <p:nvSpPr>
          <p:cNvPr id="4" name="Rectangle 3"/>
          <p:cNvSpPr/>
          <p:nvPr/>
        </p:nvSpPr>
        <p:spPr>
          <a:xfrm>
            <a:off x="299860" y="2477070"/>
            <a:ext cx="6660498" cy="1862918"/>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008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Locking and Saving Entries</a:t>
            </a:r>
            <a:endParaRPr lang="en-US" dirty="0"/>
          </a:p>
        </p:txBody>
      </p:sp>
      <p:sp>
        <p:nvSpPr>
          <p:cNvPr id="4" name="Content Placeholder 3"/>
          <p:cNvSpPr>
            <a:spLocks noGrp="1"/>
          </p:cNvSpPr>
          <p:nvPr>
            <p:ph idx="1"/>
          </p:nvPr>
        </p:nvSpPr>
        <p:spPr>
          <a:xfrm>
            <a:off x="153423" y="936010"/>
            <a:ext cx="8910797" cy="3544795"/>
          </a:xfrm>
        </p:spPr>
        <p:txBody>
          <a:bodyPr>
            <a:noAutofit/>
          </a:bodyPr>
          <a:lstStyle/>
          <a:p>
            <a:r>
              <a:rPr lang="en-US" dirty="0" smtClean="0">
                <a:solidFill>
                  <a:srgbClr val="000000"/>
                </a:solidFill>
                <a:highlight>
                  <a:srgbClr val="FFFFFF"/>
                </a:highlight>
              </a:rPr>
              <a:t>You must lock an entry before you modify it</a:t>
            </a:r>
          </a:p>
          <a:p>
            <a:r>
              <a:rPr lang="en-US" dirty="0" smtClean="0">
                <a:solidFill>
                  <a:srgbClr val="000000"/>
                </a:solidFill>
                <a:highlight>
                  <a:srgbClr val="FFFFFF"/>
                </a:highlight>
              </a:rPr>
              <a:t>Save your changes</a:t>
            </a:r>
            <a:endParaRPr lang="en-US" dirty="0">
              <a:solidFill>
                <a:srgbClr val="000000"/>
              </a:solidFill>
              <a:highlight>
                <a:srgbClr val="FFFFFF"/>
              </a:highlight>
            </a:endParaRPr>
          </a:p>
        </p:txBody>
      </p:sp>
    </p:spTree>
    <p:extLst>
      <p:ext uri="{BB962C8B-B14F-4D97-AF65-F5344CB8AC3E}">
        <p14:creationId xmlns:p14="http://schemas.microsoft.com/office/powerpoint/2010/main" val="11759448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Locking and Saving Code Example</a:t>
            </a:r>
            <a:endParaRPr lang="en-US" dirty="0"/>
          </a:p>
        </p:txBody>
      </p:sp>
      <p:sp>
        <p:nvSpPr>
          <p:cNvPr id="4" name="Content Placeholder 3"/>
          <p:cNvSpPr>
            <a:spLocks noGrp="1"/>
          </p:cNvSpPr>
          <p:nvPr>
            <p:ph idx="1"/>
          </p:nvPr>
        </p:nvSpPr>
        <p:spPr>
          <a:xfrm>
            <a:off x="153423" y="936010"/>
            <a:ext cx="8910797" cy="3544795"/>
          </a:xfrm>
        </p:spPr>
        <p:txBody>
          <a:bodyPr>
            <a:noAutofit/>
          </a:bodyPr>
          <a:lstStyle/>
          <a:p>
            <a:pPr marL="0" indent="0">
              <a:buNone/>
            </a:pPr>
            <a:r>
              <a:rPr lang="en-US" sz="2400" dirty="0" err="1" smtClean="0">
                <a:solidFill>
                  <a:srgbClr val="000000"/>
                </a:solidFill>
                <a:highlight>
                  <a:srgbClr val="FFFFFF"/>
                </a:highlight>
                <a:latin typeface="Consolas"/>
              </a:rPr>
              <a:t>myEntry.Lock</a:t>
            </a:r>
            <a:r>
              <a:rPr lang="en-US" sz="2400" dirty="0" smtClean="0">
                <a:solidFill>
                  <a:srgbClr val="000000"/>
                </a:solidFill>
                <a:highlight>
                  <a:srgbClr val="FFFFFF"/>
                </a:highlight>
                <a:latin typeface="Consolas"/>
              </a:rPr>
              <a:t>(</a:t>
            </a:r>
            <a:r>
              <a:rPr lang="en-US" sz="2400" dirty="0" err="1" smtClean="0">
                <a:solidFill>
                  <a:srgbClr val="2B91AF"/>
                </a:solidFill>
                <a:highlight>
                  <a:srgbClr val="FFFFFF"/>
                </a:highlight>
                <a:latin typeface="Consolas"/>
              </a:rPr>
              <a:t>LockType</a:t>
            </a:r>
            <a:r>
              <a:rPr lang="en-US" sz="2400" dirty="0" err="1" smtClean="0">
                <a:solidFill>
                  <a:srgbClr val="000000"/>
                </a:solidFill>
                <a:highlight>
                  <a:srgbClr val="FFFFFF"/>
                </a:highlight>
                <a:latin typeface="Consolas"/>
              </a:rPr>
              <a:t>.Exclusive</a:t>
            </a:r>
            <a:r>
              <a:rPr lang="en-US" sz="2400" dirty="0" smtClean="0">
                <a:solidFill>
                  <a:srgbClr val="000000"/>
                </a:solidFill>
                <a:highlight>
                  <a:srgbClr val="FFFFFF"/>
                </a:highlight>
                <a:latin typeface="Consolas"/>
              </a:rPr>
              <a:t>); </a:t>
            </a:r>
            <a:r>
              <a:rPr lang="en-US" sz="2400" dirty="0">
                <a:solidFill>
                  <a:srgbClr val="008000"/>
                </a:solidFill>
                <a:highlight>
                  <a:srgbClr val="FFFFFF"/>
                </a:highlight>
                <a:latin typeface="Consolas"/>
              </a:rPr>
              <a:t>//lock the entry</a:t>
            </a:r>
          </a:p>
          <a:p>
            <a:pPr marL="0" indent="0">
              <a:buNone/>
            </a:pPr>
            <a:r>
              <a:rPr lang="en-US" sz="2400" dirty="0" err="1">
                <a:solidFill>
                  <a:srgbClr val="000000"/>
                </a:solidFill>
                <a:highlight>
                  <a:srgbClr val="FFFFFF"/>
                </a:highlight>
                <a:latin typeface="Consolas"/>
              </a:rPr>
              <a:t>myEntry.SetFieldValues</a:t>
            </a:r>
            <a:r>
              <a:rPr lang="en-US" sz="2400" dirty="0">
                <a:solidFill>
                  <a:srgbClr val="000000"/>
                </a:solidFill>
                <a:highlight>
                  <a:srgbClr val="FFFFFF"/>
                </a:highlight>
                <a:latin typeface="Consolas"/>
              </a:rPr>
              <a:t>(</a:t>
            </a:r>
            <a:r>
              <a:rPr lang="en-US" sz="2400" dirty="0" err="1">
                <a:solidFill>
                  <a:srgbClr val="000000"/>
                </a:solidFill>
                <a:highlight>
                  <a:srgbClr val="FFFFFF"/>
                </a:highlight>
                <a:latin typeface="Consolas"/>
              </a:rPr>
              <a:t>myFields</a:t>
            </a:r>
            <a:r>
              <a:rPr lang="en-US" sz="2400" dirty="0" smtClean="0">
                <a:solidFill>
                  <a:srgbClr val="000000"/>
                </a:solidFill>
                <a:highlight>
                  <a:srgbClr val="FFFFFF"/>
                </a:highlight>
                <a:latin typeface="Consolas"/>
              </a:rPr>
              <a:t>); </a:t>
            </a:r>
            <a:r>
              <a:rPr lang="en-US" sz="2400" dirty="0">
                <a:solidFill>
                  <a:srgbClr val="008000"/>
                </a:solidFill>
                <a:highlight>
                  <a:srgbClr val="FFFFFF"/>
                </a:highlight>
                <a:latin typeface="Consolas"/>
              </a:rPr>
              <a:t>//modify it</a:t>
            </a:r>
          </a:p>
          <a:p>
            <a:pPr marL="0" indent="0">
              <a:buNone/>
            </a:pPr>
            <a:r>
              <a:rPr lang="en-US" sz="2400" dirty="0" err="1">
                <a:solidFill>
                  <a:srgbClr val="000000"/>
                </a:solidFill>
                <a:highlight>
                  <a:srgbClr val="FFFFFF"/>
                </a:highlight>
                <a:latin typeface="Consolas"/>
              </a:rPr>
              <a:t>myEntry.Save</a:t>
            </a:r>
            <a:r>
              <a:rPr lang="en-US" sz="2400" dirty="0" smtClean="0">
                <a:solidFill>
                  <a:srgbClr val="000000"/>
                </a:solidFill>
                <a:highlight>
                  <a:srgbClr val="FFFFFF"/>
                </a:highlight>
                <a:latin typeface="Consolas"/>
              </a:rPr>
              <a:t>(); </a:t>
            </a:r>
            <a:r>
              <a:rPr lang="en-US" sz="2400" dirty="0">
                <a:solidFill>
                  <a:srgbClr val="008000"/>
                </a:solidFill>
                <a:highlight>
                  <a:srgbClr val="FFFFFF"/>
                </a:highlight>
                <a:latin typeface="Consolas"/>
              </a:rPr>
              <a:t>//save your changes</a:t>
            </a:r>
            <a:endParaRPr lang="en-US" sz="900" dirty="0">
              <a:solidFill>
                <a:srgbClr val="008000"/>
              </a:solidFill>
              <a:highlight>
                <a:srgbClr val="FFFFFF"/>
              </a:highlight>
              <a:latin typeface="Consolas"/>
            </a:endParaRPr>
          </a:p>
          <a:p>
            <a:pPr marL="0" indent="0">
              <a:buNone/>
            </a:pPr>
            <a:r>
              <a:rPr lang="en-US" sz="2400" dirty="0" err="1">
                <a:solidFill>
                  <a:srgbClr val="000000"/>
                </a:solidFill>
                <a:highlight>
                  <a:srgbClr val="FFFFFF"/>
                </a:highlight>
                <a:latin typeface="Consolas"/>
              </a:rPr>
              <a:t>myEntry.Unlock</a:t>
            </a:r>
            <a:r>
              <a:rPr lang="en-US" sz="2400" dirty="0">
                <a:solidFill>
                  <a:srgbClr val="000000"/>
                </a:solidFill>
                <a:highlight>
                  <a:srgbClr val="FFFFFF"/>
                </a:highlight>
                <a:latin typeface="Consolas"/>
              </a:rPr>
              <a:t>(); </a:t>
            </a:r>
            <a:r>
              <a:rPr lang="en-US" sz="2400" dirty="0">
                <a:solidFill>
                  <a:srgbClr val="008000"/>
                </a:solidFill>
                <a:highlight>
                  <a:srgbClr val="FFFFFF"/>
                </a:highlight>
                <a:latin typeface="Consolas"/>
              </a:rPr>
              <a:t>//unlock the entry</a:t>
            </a:r>
          </a:p>
          <a:p>
            <a:pPr marL="0" indent="0">
              <a:buNone/>
            </a:pPr>
            <a:r>
              <a:rPr lang="en-US" sz="2400" dirty="0" err="1">
                <a:solidFill>
                  <a:srgbClr val="000000"/>
                </a:solidFill>
                <a:highlight>
                  <a:srgbClr val="FFFFFF"/>
                </a:highlight>
                <a:latin typeface="Consolas"/>
              </a:rPr>
              <a:t>myEntry.Dispose</a:t>
            </a:r>
            <a:r>
              <a:rPr lang="en-US" sz="2400" dirty="0" smtClean="0">
                <a:solidFill>
                  <a:srgbClr val="000000"/>
                </a:solidFill>
                <a:highlight>
                  <a:srgbClr val="FFFFFF"/>
                </a:highlight>
                <a:latin typeface="Consolas"/>
              </a:rPr>
              <a:t>(); </a:t>
            </a:r>
            <a:r>
              <a:rPr lang="en-US" sz="2400" dirty="0">
                <a:solidFill>
                  <a:srgbClr val="008000"/>
                </a:solidFill>
                <a:highlight>
                  <a:srgbClr val="FFFFFF"/>
                </a:highlight>
                <a:latin typeface="Consolas"/>
              </a:rPr>
              <a:t>//get rid of the entry object</a:t>
            </a:r>
          </a:p>
        </p:txBody>
      </p:sp>
    </p:spTree>
    <p:extLst>
      <p:ext uri="{BB962C8B-B14F-4D97-AF65-F5344CB8AC3E}">
        <p14:creationId xmlns:p14="http://schemas.microsoft.com/office/powerpoint/2010/main" val="3366665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endParaRPr lang="en-US" dirty="0"/>
          </a:p>
        </p:txBody>
      </p:sp>
      <p:sp>
        <p:nvSpPr>
          <p:cNvPr id="2" name="Title 1"/>
          <p:cNvSpPr>
            <a:spLocks noGrp="1"/>
          </p:cNvSpPr>
          <p:nvPr>
            <p:ph type="title" idx="4294967295"/>
          </p:nvPr>
        </p:nvSpPr>
        <p:spPr>
          <a:xfrm>
            <a:off x="0" y="-1588"/>
            <a:ext cx="8229600" cy="669926"/>
          </a:xfrm>
        </p:spPr>
        <p:txBody>
          <a:bodyPr>
            <a:normAutofit fontScale="90000"/>
          </a:bodyPr>
          <a:lstStyle/>
          <a:p>
            <a:r>
              <a:rPr lang="en-US" dirty="0"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55847" cy="468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285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SDK?</a:t>
            </a:r>
            <a:endParaRPr lang="en-US" dirty="0"/>
          </a:p>
        </p:txBody>
      </p:sp>
      <p:sp>
        <p:nvSpPr>
          <p:cNvPr id="5" name="Content Placeholder 4"/>
          <p:cNvSpPr>
            <a:spLocks noGrp="1"/>
          </p:cNvSpPr>
          <p:nvPr>
            <p:ph idx="1"/>
          </p:nvPr>
        </p:nvSpPr>
        <p:spPr/>
        <p:txBody>
          <a:bodyPr/>
          <a:lstStyle/>
          <a:p>
            <a:r>
              <a:rPr lang="en-US" dirty="0" smtClean="0"/>
              <a:t>Tools you can use to create custom applications that access Laserfiche</a:t>
            </a:r>
          </a:p>
          <a:p>
            <a:pPr lvl="1"/>
            <a:r>
              <a:rPr lang="en-US" dirty="0" smtClean="0"/>
              <a:t>Libraries</a:t>
            </a:r>
          </a:p>
          <a:p>
            <a:pPr lvl="1"/>
            <a:r>
              <a:rPr lang="en-US" dirty="0" smtClean="0"/>
              <a:t>Distribution tools</a:t>
            </a:r>
          </a:p>
          <a:p>
            <a:pPr lvl="1"/>
            <a:r>
              <a:rPr lang="en-US" dirty="0" smtClean="0"/>
              <a:t>Documentation</a:t>
            </a:r>
            <a:endParaRPr lang="en-US" dirty="0"/>
          </a:p>
        </p:txBody>
      </p:sp>
    </p:spTree>
    <p:extLst>
      <p:ext uri="{BB962C8B-B14F-4D97-AF65-F5344CB8AC3E}">
        <p14:creationId xmlns:p14="http://schemas.microsoft.com/office/powerpoint/2010/main" val="183603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Robust Code</a:t>
            </a:r>
            <a:endParaRPr lang="en-US" dirty="0"/>
          </a:p>
        </p:txBody>
      </p:sp>
      <p:sp>
        <p:nvSpPr>
          <p:cNvPr id="3" name="Content Placeholder 2"/>
          <p:cNvSpPr>
            <a:spLocks noGrp="1"/>
          </p:cNvSpPr>
          <p:nvPr>
            <p:ph idx="1"/>
          </p:nvPr>
        </p:nvSpPr>
        <p:spPr/>
        <p:txBody>
          <a:bodyPr/>
          <a:lstStyle/>
          <a:p>
            <a:r>
              <a:rPr lang="en-US" dirty="0" smtClean="0"/>
              <a:t>These sample apps work in a perfect environment</a:t>
            </a:r>
          </a:p>
          <a:p>
            <a:r>
              <a:rPr lang="en-US" dirty="0"/>
              <a:t>U</a:t>
            </a:r>
            <a:r>
              <a:rPr lang="en-US" dirty="0" smtClean="0"/>
              <a:t>se try-catch statements to handle the unexpected</a:t>
            </a:r>
            <a:endParaRPr lang="en-US" dirty="0"/>
          </a:p>
        </p:txBody>
      </p:sp>
    </p:spTree>
    <p:extLst>
      <p:ext uri="{BB962C8B-B14F-4D97-AF65-F5344CB8AC3E}">
        <p14:creationId xmlns:p14="http://schemas.microsoft.com/office/powerpoint/2010/main" val="4066572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Deployment!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5721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Tools</a:t>
            </a:r>
            <a:endParaRPr lang="en-US" dirty="0"/>
          </a:p>
        </p:txBody>
      </p:sp>
      <p:sp>
        <p:nvSpPr>
          <p:cNvPr id="3" name="Content Placeholder 2"/>
          <p:cNvSpPr>
            <a:spLocks noGrp="1"/>
          </p:cNvSpPr>
          <p:nvPr>
            <p:ph idx="1"/>
          </p:nvPr>
        </p:nvSpPr>
        <p:spPr/>
        <p:txBody>
          <a:bodyPr/>
          <a:lstStyle/>
          <a:p>
            <a:r>
              <a:rPr lang="en-US" dirty="0" smtClean="0"/>
              <a:t>Run-time installer </a:t>
            </a:r>
          </a:p>
          <a:p>
            <a:r>
              <a:rPr lang="en-US" dirty="0" smtClean="0"/>
              <a:t>Merge modules</a:t>
            </a:r>
          </a:p>
        </p:txBody>
      </p:sp>
    </p:spTree>
    <p:extLst>
      <p:ext uri="{BB962C8B-B14F-4D97-AF65-F5344CB8AC3E}">
        <p14:creationId xmlns:p14="http://schemas.microsoft.com/office/powerpoint/2010/main" val="2808007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Installer</a:t>
            </a:r>
            <a:endParaRPr lang="en-US" dirty="0"/>
          </a:p>
        </p:txBody>
      </p:sp>
      <p:sp>
        <p:nvSpPr>
          <p:cNvPr id="3" name="Content Placeholder 2"/>
          <p:cNvSpPr>
            <a:spLocks noGrp="1"/>
          </p:cNvSpPr>
          <p:nvPr>
            <p:ph idx="1"/>
          </p:nvPr>
        </p:nvSpPr>
        <p:spPr>
          <a:xfrm>
            <a:off x="299860" y="936010"/>
            <a:ext cx="5125171" cy="3544795"/>
          </a:xfrm>
        </p:spPr>
        <p:txBody>
          <a:bodyPr/>
          <a:lstStyle/>
          <a:p>
            <a:r>
              <a:rPr lang="en-US" dirty="0" smtClean="0"/>
              <a:t>Use the installer that comes with the SDK, then copy your application over</a:t>
            </a:r>
            <a:endParaRPr lang="en-US" dirty="0"/>
          </a:p>
        </p:txBody>
      </p:sp>
      <p:grpSp>
        <p:nvGrpSpPr>
          <p:cNvPr id="4" name="Group 3"/>
          <p:cNvGrpSpPr/>
          <p:nvPr/>
        </p:nvGrpSpPr>
        <p:grpSpPr>
          <a:xfrm>
            <a:off x="5689181" y="1136453"/>
            <a:ext cx="2357684" cy="3268349"/>
            <a:chOff x="5639823" y="936010"/>
            <a:chExt cx="2357684" cy="3268349"/>
          </a:xfrm>
        </p:grpSpPr>
        <p:pic>
          <p:nvPicPr>
            <p:cNvPr id="5" name="Picture 4"/>
            <p:cNvPicPr>
              <a:picLocks noChangeAspect="1"/>
            </p:cNvPicPr>
            <p:nvPr/>
          </p:nvPicPr>
          <p:blipFill>
            <a:blip r:embed="rId3"/>
            <a:stretch>
              <a:fillRect/>
            </a:stretch>
          </p:blipFill>
          <p:spPr>
            <a:xfrm>
              <a:off x="5744821" y="2064350"/>
              <a:ext cx="321979" cy="407840"/>
            </a:xfrm>
            <a:prstGeom prst="rect">
              <a:avLst/>
            </a:prstGeom>
          </p:spPr>
        </p:pic>
        <p:pic>
          <p:nvPicPr>
            <p:cNvPr id="6" name="Picture 5"/>
            <p:cNvPicPr>
              <a:picLocks noChangeAspect="1"/>
            </p:cNvPicPr>
            <p:nvPr/>
          </p:nvPicPr>
          <p:blipFill>
            <a:blip r:embed="rId4"/>
            <a:stretch>
              <a:fillRect/>
            </a:stretch>
          </p:blipFill>
          <p:spPr>
            <a:xfrm>
              <a:off x="6544457" y="1509870"/>
              <a:ext cx="531976" cy="391982"/>
            </a:xfrm>
            <a:prstGeom prst="rect">
              <a:avLst/>
            </a:prstGeom>
          </p:spPr>
        </p:pic>
        <p:pic>
          <p:nvPicPr>
            <p:cNvPr id="7" name="Picture 6"/>
            <p:cNvPicPr>
              <a:picLocks noChangeAspect="1"/>
            </p:cNvPicPr>
            <p:nvPr/>
          </p:nvPicPr>
          <p:blipFill>
            <a:blip r:embed="rId4"/>
            <a:stretch>
              <a:fillRect/>
            </a:stretch>
          </p:blipFill>
          <p:spPr>
            <a:xfrm>
              <a:off x="5639823" y="1509870"/>
              <a:ext cx="531976" cy="391982"/>
            </a:xfrm>
            <a:prstGeom prst="rect">
              <a:avLst/>
            </a:prstGeom>
          </p:spPr>
        </p:pic>
        <p:pic>
          <p:nvPicPr>
            <p:cNvPr id="8" name="Picture 7"/>
            <p:cNvPicPr>
              <a:picLocks noChangeAspect="1"/>
            </p:cNvPicPr>
            <p:nvPr/>
          </p:nvPicPr>
          <p:blipFill>
            <a:blip r:embed="rId4"/>
            <a:stretch>
              <a:fillRect/>
            </a:stretch>
          </p:blipFill>
          <p:spPr>
            <a:xfrm>
              <a:off x="6544457" y="936010"/>
              <a:ext cx="531976" cy="391982"/>
            </a:xfrm>
            <a:prstGeom prst="rect">
              <a:avLst/>
            </a:prstGeom>
          </p:spPr>
        </p:pic>
        <p:pic>
          <p:nvPicPr>
            <p:cNvPr id="9" name="Picture 8"/>
            <p:cNvPicPr>
              <a:picLocks noChangeAspect="1"/>
            </p:cNvPicPr>
            <p:nvPr/>
          </p:nvPicPr>
          <p:blipFill>
            <a:blip r:embed="rId4"/>
            <a:stretch>
              <a:fillRect/>
            </a:stretch>
          </p:blipFill>
          <p:spPr>
            <a:xfrm>
              <a:off x="7465531" y="1509870"/>
              <a:ext cx="531976" cy="391982"/>
            </a:xfrm>
            <a:prstGeom prst="rect">
              <a:avLst/>
            </a:prstGeom>
          </p:spPr>
        </p:pic>
        <p:pic>
          <p:nvPicPr>
            <p:cNvPr id="10" name="Picture 9"/>
            <p:cNvPicPr>
              <a:picLocks noChangeAspect="1"/>
            </p:cNvPicPr>
            <p:nvPr/>
          </p:nvPicPr>
          <p:blipFill>
            <a:blip r:embed="rId4"/>
            <a:stretch>
              <a:fillRect/>
            </a:stretch>
          </p:blipFill>
          <p:spPr>
            <a:xfrm>
              <a:off x="7465531" y="940462"/>
              <a:ext cx="531976" cy="391982"/>
            </a:xfrm>
            <a:prstGeom prst="rect">
              <a:avLst/>
            </a:prstGeom>
          </p:spPr>
        </p:pic>
        <p:pic>
          <p:nvPicPr>
            <p:cNvPr id="11" name="Picture 10"/>
            <p:cNvPicPr>
              <a:picLocks noChangeAspect="1"/>
            </p:cNvPicPr>
            <p:nvPr/>
          </p:nvPicPr>
          <p:blipFill>
            <a:blip r:embed="rId4"/>
            <a:stretch>
              <a:fillRect/>
            </a:stretch>
          </p:blipFill>
          <p:spPr>
            <a:xfrm>
              <a:off x="5639823" y="940462"/>
              <a:ext cx="531976" cy="391982"/>
            </a:xfrm>
            <a:prstGeom prst="rect">
              <a:avLst/>
            </a:prstGeom>
          </p:spPr>
        </p:pic>
        <p:pic>
          <p:nvPicPr>
            <p:cNvPr id="12" name="Picture 11"/>
            <p:cNvPicPr>
              <a:picLocks noChangeAspect="1"/>
            </p:cNvPicPr>
            <p:nvPr/>
          </p:nvPicPr>
          <p:blipFill>
            <a:blip r:embed="rId3"/>
            <a:stretch>
              <a:fillRect/>
            </a:stretch>
          </p:blipFill>
          <p:spPr>
            <a:xfrm>
              <a:off x="5744821" y="2652789"/>
              <a:ext cx="321979" cy="407840"/>
            </a:xfrm>
            <a:prstGeom prst="rect">
              <a:avLst/>
            </a:prstGeom>
          </p:spPr>
        </p:pic>
        <p:pic>
          <p:nvPicPr>
            <p:cNvPr id="13" name="Picture 12"/>
            <p:cNvPicPr>
              <a:picLocks noChangeAspect="1"/>
            </p:cNvPicPr>
            <p:nvPr/>
          </p:nvPicPr>
          <p:blipFill>
            <a:blip r:embed="rId3"/>
            <a:stretch>
              <a:fillRect/>
            </a:stretch>
          </p:blipFill>
          <p:spPr>
            <a:xfrm>
              <a:off x="6662636" y="2656775"/>
              <a:ext cx="321979" cy="407840"/>
            </a:xfrm>
            <a:prstGeom prst="rect">
              <a:avLst/>
            </a:prstGeom>
          </p:spPr>
        </p:pic>
        <p:pic>
          <p:nvPicPr>
            <p:cNvPr id="14" name="Picture 13"/>
            <p:cNvPicPr>
              <a:picLocks noChangeAspect="1"/>
            </p:cNvPicPr>
            <p:nvPr/>
          </p:nvPicPr>
          <p:blipFill>
            <a:blip r:embed="rId3"/>
            <a:stretch>
              <a:fillRect/>
            </a:stretch>
          </p:blipFill>
          <p:spPr>
            <a:xfrm>
              <a:off x="6649455" y="2083328"/>
              <a:ext cx="321979" cy="407840"/>
            </a:xfrm>
            <a:prstGeom prst="rect">
              <a:avLst/>
            </a:prstGeom>
          </p:spPr>
        </p:pic>
        <p:pic>
          <p:nvPicPr>
            <p:cNvPr id="15" name="Picture 14"/>
            <p:cNvPicPr>
              <a:picLocks noChangeAspect="1"/>
            </p:cNvPicPr>
            <p:nvPr/>
          </p:nvPicPr>
          <p:blipFill>
            <a:blip r:embed="rId3"/>
            <a:stretch>
              <a:fillRect/>
            </a:stretch>
          </p:blipFill>
          <p:spPr>
            <a:xfrm>
              <a:off x="7570529" y="2064350"/>
              <a:ext cx="321979" cy="407840"/>
            </a:xfrm>
            <a:prstGeom prst="rect">
              <a:avLst/>
            </a:prstGeom>
          </p:spPr>
        </p:pic>
        <p:pic>
          <p:nvPicPr>
            <p:cNvPr id="16" name="Picture 15"/>
            <p:cNvPicPr>
              <a:picLocks noChangeAspect="1"/>
            </p:cNvPicPr>
            <p:nvPr/>
          </p:nvPicPr>
          <p:blipFill>
            <a:blip r:embed="rId3"/>
            <a:stretch>
              <a:fillRect/>
            </a:stretch>
          </p:blipFill>
          <p:spPr>
            <a:xfrm>
              <a:off x="7570529" y="2652789"/>
              <a:ext cx="321979" cy="407840"/>
            </a:xfrm>
            <a:prstGeom prst="rect">
              <a:avLst/>
            </a:prstGeom>
          </p:spPr>
        </p:pic>
        <p:pic>
          <p:nvPicPr>
            <p:cNvPr id="17" name="Picture 2" descr="http://www.acebyte.com/knowledgebase/wp-content/uploads/8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241" y="3315591"/>
              <a:ext cx="888768" cy="88876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5550195" y="936010"/>
            <a:ext cx="2658140" cy="2477042"/>
          </a:xfrm>
          <a:prstGeom prst="rect">
            <a:avLst/>
          </a:prstGeom>
          <a:noFill/>
          <a:ln w="19050">
            <a:solidFill>
              <a:srgbClr val="FC5F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04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2)">
                                      <p:cBhvr>
                                        <p:cTn id="7"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Modules</a:t>
            </a:r>
            <a:endParaRPr lang="en-US" dirty="0"/>
          </a:p>
        </p:txBody>
      </p:sp>
      <p:sp>
        <p:nvSpPr>
          <p:cNvPr id="3" name="Content Placeholder 2"/>
          <p:cNvSpPr>
            <a:spLocks noGrp="1"/>
          </p:cNvSpPr>
          <p:nvPr>
            <p:ph idx="1"/>
          </p:nvPr>
        </p:nvSpPr>
        <p:spPr>
          <a:xfrm>
            <a:off x="299860" y="936010"/>
            <a:ext cx="5250335" cy="3544795"/>
          </a:xfrm>
        </p:spPr>
        <p:txBody>
          <a:bodyPr/>
          <a:lstStyle/>
          <a:p>
            <a:r>
              <a:rPr lang="en-US" dirty="0" smtClean="0"/>
              <a:t>Used with your installer to deliver only the components you need</a:t>
            </a:r>
          </a:p>
          <a:p>
            <a:pPr lvl="2"/>
            <a:endParaRPr lang="en-US" dirty="0"/>
          </a:p>
        </p:txBody>
      </p:sp>
      <p:grpSp>
        <p:nvGrpSpPr>
          <p:cNvPr id="52" name="Group 51"/>
          <p:cNvGrpSpPr/>
          <p:nvPr/>
        </p:nvGrpSpPr>
        <p:grpSpPr>
          <a:xfrm>
            <a:off x="5689181" y="1136453"/>
            <a:ext cx="2357684" cy="3268349"/>
            <a:chOff x="5639823" y="936010"/>
            <a:chExt cx="2357684" cy="3268349"/>
          </a:xfrm>
        </p:grpSpPr>
        <p:pic>
          <p:nvPicPr>
            <p:cNvPr id="23" name="Picture 22"/>
            <p:cNvPicPr>
              <a:picLocks noChangeAspect="1"/>
            </p:cNvPicPr>
            <p:nvPr/>
          </p:nvPicPr>
          <p:blipFill>
            <a:blip r:embed="rId3"/>
            <a:stretch>
              <a:fillRect/>
            </a:stretch>
          </p:blipFill>
          <p:spPr>
            <a:xfrm>
              <a:off x="5744821" y="2064350"/>
              <a:ext cx="321979" cy="407840"/>
            </a:xfrm>
            <a:prstGeom prst="rect">
              <a:avLst/>
            </a:prstGeom>
          </p:spPr>
        </p:pic>
        <p:pic>
          <p:nvPicPr>
            <p:cNvPr id="36" name="Picture 35"/>
            <p:cNvPicPr>
              <a:picLocks noChangeAspect="1"/>
            </p:cNvPicPr>
            <p:nvPr/>
          </p:nvPicPr>
          <p:blipFill>
            <a:blip r:embed="rId4"/>
            <a:stretch>
              <a:fillRect/>
            </a:stretch>
          </p:blipFill>
          <p:spPr>
            <a:xfrm>
              <a:off x="6544457" y="1509870"/>
              <a:ext cx="531976" cy="391982"/>
            </a:xfrm>
            <a:prstGeom prst="rect">
              <a:avLst/>
            </a:prstGeom>
          </p:spPr>
        </p:pic>
        <p:pic>
          <p:nvPicPr>
            <p:cNvPr id="37" name="Picture 36"/>
            <p:cNvPicPr>
              <a:picLocks noChangeAspect="1"/>
            </p:cNvPicPr>
            <p:nvPr/>
          </p:nvPicPr>
          <p:blipFill>
            <a:blip r:embed="rId4"/>
            <a:stretch>
              <a:fillRect/>
            </a:stretch>
          </p:blipFill>
          <p:spPr>
            <a:xfrm>
              <a:off x="5639823" y="1509870"/>
              <a:ext cx="531976" cy="391982"/>
            </a:xfrm>
            <a:prstGeom prst="rect">
              <a:avLst/>
            </a:prstGeom>
          </p:spPr>
        </p:pic>
        <p:pic>
          <p:nvPicPr>
            <p:cNvPr id="38" name="Picture 37"/>
            <p:cNvPicPr>
              <a:picLocks noChangeAspect="1"/>
            </p:cNvPicPr>
            <p:nvPr/>
          </p:nvPicPr>
          <p:blipFill>
            <a:blip r:embed="rId4"/>
            <a:stretch>
              <a:fillRect/>
            </a:stretch>
          </p:blipFill>
          <p:spPr>
            <a:xfrm>
              <a:off x="6544457" y="936010"/>
              <a:ext cx="531976" cy="391982"/>
            </a:xfrm>
            <a:prstGeom prst="rect">
              <a:avLst/>
            </a:prstGeom>
          </p:spPr>
        </p:pic>
        <p:pic>
          <p:nvPicPr>
            <p:cNvPr id="39" name="Picture 38"/>
            <p:cNvPicPr>
              <a:picLocks noChangeAspect="1"/>
            </p:cNvPicPr>
            <p:nvPr/>
          </p:nvPicPr>
          <p:blipFill>
            <a:blip r:embed="rId4"/>
            <a:stretch>
              <a:fillRect/>
            </a:stretch>
          </p:blipFill>
          <p:spPr>
            <a:xfrm>
              <a:off x="7465531" y="1509870"/>
              <a:ext cx="531976" cy="391982"/>
            </a:xfrm>
            <a:prstGeom prst="rect">
              <a:avLst/>
            </a:prstGeom>
          </p:spPr>
        </p:pic>
        <p:pic>
          <p:nvPicPr>
            <p:cNvPr id="40" name="Picture 39"/>
            <p:cNvPicPr>
              <a:picLocks noChangeAspect="1"/>
            </p:cNvPicPr>
            <p:nvPr/>
          </p:nvPicPr>
          <p:blipFill>
            <a:blip r:embed="rId4"/>
            <a:stretch>
              <a:fillRect/>
            </a:stretch>
          </p:blipFill>
          <p:spPr>
            <a:xfrm>
              <a:off x="7465531" y="940462"/>
              <a:ext cx="531976" cy="391982"/>
            </a:xfrm>
            <a:prstGeom prst="rect">
              <a:avLst/>
            </a:prstGeom>
          </p:spPr>
        </p:pic>
        <p:pic>
          <p:nvPicPr>
            <p:cNvPr id="41" name="Picture 40"/>
            <p:cNvPicPr>
              <a:picLocks noChangeAspect="1"/>
            </p:cNvPicPr>
            <p:nvPr/>
          </p:nvPicPr>
          <p:blipFill>
            <a:blip r:embed="rId4"/>
            <a:stretch>
              <a:fillRect/>
            </a:stretch>
          </p:blipFill>
          <p:spPr>
            <a:xfrm>
              <a:off x="5639823" y="940462"/>
              <a:ext cx="531976" cy="391982"/>
            </a:xfrm>
            <a:prstGeom prst="rect">
              <a:avLst/>
            </a:prstGeom>
          </p:spPr>
        </p:pic>
        <p:pic>
          <p:nvPicPr>
            <p:cNvPr id="42" name="Picture 41"/>
            <p:cNvPicPr>
              <a:picLocks noChangeAspect="1"/>
            </p:cNvPicPr>
            <p:nvPr/>
          </p:nvPicPr>
          <p:blipFill>
            <a:blip r:embed="rId3"/>
            <a:stretch>
              <a:fillRect/>
            </a:stretch>
          </p:blipFill>
          <p:spPr>
            <a:xfrm>
              <a:off x="5744821" y="2652789"/>
              <a:ext cx="321979" cy="407840"/>
            </a:xfrm>
            <a:prstGeom prst="rect">
              <a:avLst/>
            </a:prstGeom>
          </p:spPr>
        </p:pic>
        <p:pic>
          <p:nvPicPr>
            <p:cNvPr id="43" name="Picture 42"/>
            <p:cNvPicPr>
              <a:picLocks noChangeAspect="1"/>
            </p:cNvPicPr>
            <p:nvPr/>
          </p:nvPicPr>
          <p:blipFill>
            <a:blip r:embed="rId3"/>
            <a:stretch>
              <a:fillRect/>
            </a:stretch>
          </p:blipFill>
          <p:spPr>
            <a:xfrm>
              <a:off x="6662636" y="2656775"/>
              <a:ext cx="321979" cy="407840"/>
            </a:xfrm>
            <a:prstGeom prst="rect">
              <a:avLst/>
            </a:prstGeom>
          </p:spPr>
        </p:pic>
        <p:pic>
          <p:nvPicPr>
            <p:cNvPr id="44" name="Picture 43"/>
            <p:cNvPicPr>
              <a:picLocks noChangeAspect="1"/>
            </p:cNvPicPr>
            <p:nvPr/>
          </p:nvPicPr>
          <p:blipFill>
            <a:blip r:embed="rId3"/>
            <a:stretch>
              <a:fillRect/>
            </a:stretch>
          </p:blipFill>
          <p:spPr>
            <a:xfrm>
              <a:off x="6649455" y="2083328"/>
              <a:ext cx="321979" cy="407840"/>
            </a:xfrm>
            <a:prstGeom prst="rect">
              <a:avLst/>
            </a:prstGeom>
          </p:spPr>
        </p:pic>
        <p:pic>
          <p:nvPicPr>
            <p:cNvPr id="45" name="Picture 44"/>
            <p:cNvPicPr>
              <a:picLocks noChangeAspect="1"/>
            </p:cNvPicPr>
            <p:nvPr/>
          </p:nvPicPr>
          <p:blipFill>
            <a:blip r:embed="rId3"/>
            <a:stretch>
              <a:fillRect/>
            </a:stretch>
          </p:blipFill>
          <p:spPr>
            <a:xfrm>
              <a:off x="7570529" y="2064350"/>
              <a:ext cx="321979" cy="407840"/>
            </a:xfrm>
            <a:prstGeom prst="rect">
              <a:avLst/>
            </a:prstGeom>
          </p:spPr>
        </p:pic>
        <p:pic>
          <p:nvPicPr>
            <p:cNvPr id="46" name="Picture 45"/>
            <p:cNvPicPr>
              <a:picLocks noChangeAspect="1"/>
            </p:cNvPicPr>
            <p:nvPr/>
          </p:nvPicPr>
          <p:blipFill>
            <a:blip r:embed="rId3"/>
            <a:stretch>
              <a:fillRect/>
            </a:stretch>
          </p:blipFill>
          <p:spPr>
            <a:xfrm>
              <a:off x="7570529" y="2652789"/>
              <a:ext cx="321979" cy="407840"/>
            </a:xfrm>
            <a:prstGeom prst="rect">
              <a:avLst/>
            </a:prstGeom>
          </p:spPr>
        </p:pic>
        <p:pic>
          <p:nvPicPr>
            <p:cNvPr id="1026" name="Picture 2" descr="http://www.acebyte.com/knowledgebase/wp-content/uploads/8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241" y="3315591"/>
              <a:ext cx="888768" cy="888768"/>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p:cNvSpPr/>
          <p:nvPr/>
        </p:nvSpPr>
        <p:spPr>
          <a:xfrm>
            <a:off x="5550195" y="1602159"/>
            <a:ext cx="1767172" cy="2878645"/>
          </a:xfrm>
          <a:prstGeom prst="rect">
            <a:avLst/>
          </a:prstGeom>
          <a:noFill/>
          <a:ln w="19050">
            <a:solidFill>
              <a:srgbClr val="FC5F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4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2)">
                                      <p:cBhvr>
                                        <p:cTn id="7"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Resources!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2544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SDK Documentation</a:t>
            </a:r>
          </a:p>
          <a:p>
            <a:pPr lvl="1"/>
            <a:r>
              <a:rPr lang="en-US" dirty="0" smtClean="0"/>
              <a:t>Tutorials</a:t>
            </a:r>
          </a:p>
          <a:p>
            <a:pPr lvl="1"/>
            <a:r>
              <a:rPr lang="en-US" dirty="0" smtClean="0"/>
              <a:t>Sample projects</a:t>
            </a:r>
          </a:p>
          <a:p>
            <a:pPr lvl="1"/>
            <a:r>
              <a:rPr lang="en-US" dirty="0" smtClean="0"/>
              <a:t>Object references</a:t>
            </a:r>
          </a:p>
          <a:p>
            <a:r>
              <a:rPr lang="en-US" dirty="0" smtClean="0"/>
              <a:t>Legacy SDK libraries</a:t>
            </a:r>
          </a:p>
        </p:txBody>
      </p:sp>
    </p:spTree>
    <p:extLst>
      <p:ext uri="{BB962C8B-B14F-4D97-AF65-F5344CB8AC3E}">
        <p14:creationId xmlns:p14="http://schemas.microsoft.com/office/powerpoint/2010/main" val="3965454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lstStyle/>
          <a:p>
            <a:r>
              <a:rPr lang="en-US" dirty="0" smtClean="0"/>
              <a:t>Solution Exchange</a:t>
            </a:r>
          </a:p>
          <a:p>
            <a:r>
              <a:rPr lang="en-US" dirty="0" smtClean="0"/>
              <a:t>Support Site</a:t>
            </a:r>
          </a:p>
          <a:p>
            <a:pPr lvl="1"/>
            <a:r>
              <a:rPr lang="en-US" dirty="0"/>
              <a:t>Code Library</a:t>
            </a:r>
          </a:p>
          <a:p>
            <a:pPr lvl="1"/>
            <a:r>
              <a:rPr lang="en-US" dirty="0" smtClean="0"/>
              <a:t>Answers Site</a:t>
            </a:r>
          </a:p>
        </p:txBody>
      </p:sp>
    </p:spTree>
    <p:extLst>
      <p:ext uri="{BB962C8B-B14F-4D97-AF65-F5344CB8AC3E}">
        <p14:creationId xmlns:p14="http://schemas.microsoft.com/office/powerpoint/2010/main" val="33058720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Exchange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707" y="668387"/>
            <a:ext cx="4562977" cy="412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027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 Site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902" y="1078325"/>
            <a:ext cx="6226197" cy="3095784"/>
          </a:xfrm>
          <a:prstGeom prst="rect">
            <a:avLst/>
          </a:prstGeom>
        </p:spPr>
      </p:pic>
    </p:spTree>
    <p:extLst>
      <p:ext uri="{BB962C8B-B14F-4D97-AF65-F5344CB8AC3E}">
        <p14:creationId xmlns:p14="http://schemas.microsoft.com/office/powerpoint/2010/main" val="325986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a:t>
            </a:r>
            <a:r>
              <a:rPr lang="en-US" dirty="0"/>
              <a:t>D</a:t>
            </a:r>
            <a:r>
              <a:rPr lang="en-US" dirty="0" smtClean="0"/>
              <a:t>o with the SDK?</a:t>
            </a:r>
            <a:endParaRPr lang="en-US" dirty="0"/>
          </a:p>
        </p:txBody>
      </p:sp>
      <p:sp>
        <p:nvSpPr>
          <p:cNvPr id="3" name="Content Placeholder 2"/>
          <p:cNvSpPr>
            <a:spLocks noGrp="1"/>
          </p:cNvSpPr>
          <p:nvPr>
            <p:ph idx="1"/>
          </p:nvPr>
        </p:nvSpPr>
        <p:spPr/>
        <p:txBody>
          <a:bodyPr/>
          <a:lstStyle/>
          <a:p>
            <a:r>
              <a:rPr lang="en-US" dirty="0" smtClean="0"/>
              <a:t>Create applications that work with…</a:t>
            </a:r>
          </a:p>
          <a:p>
            <a:pPr lvl="1"/>
            <a:r>
              <a:rPr lang="en-US" dirty="0"/>
              <a:t>T</a:t>
            </a:r>
            <a:r>
              <a:rPr lang="en-US" dirty="0" smtClean="0"/>
              <a:t>he repository</a:t>
            </a:r>
          </a:p>
          <a:p>
            <a:pPr lvl="1"/>
            <a:r>
              <a:rPr lang="en-US" dirty="0"/>
              <a:t>D</a:t>
            </a:r>
            <a:r>
              <a:rPr lang="en-US" dirty="0" smtClean="0"/>
              <a:t>ocuments</a:t>
            </a:r>
          </a:p>
          <a:p>
            <a:pPr lvl="1"/>
            <a:r>
              <a:rPr lang="en-US" dirty="0" smtClean="0"/>
              <a:t>The Laserfiche Client user interface</a:t>
            </a:r>
          </a:p>
        </p:txBody>
      </p:sp>
    </p:spTree>
    <p:extLst>
      <p:ext uri="{BB962C8B-B14F-4D97-AF65-F5344CB8AC3E}">
        <p14:creationId xmlns:p14="http://schemas.microsoft.com/office/powerpoint/2010/main" val="3996195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 </a:t>
            </a:r>
            <a:r>
              <a:rPr lang="en-US" dirty="0" smtClean="0"/>
              <a:t>Library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563" y="1050017"/>
            <a:ext cx="6746875" cy="2958245"/>
          </a:xfrm>
          <a:prstGeom prst="rect">
            <a:avLst/>
          </a:prstGeom>
        </p:spPr>
      </p:pic>
    </p:spTree>
    <p:extLst>
      <p:ext uri="{BB962C8B-B14F-4D97-AF65-F5344CB8AC3E}">
        <p14:creationId xmlns:p14="http://schemas.microsoft.com/office/powerpoint/2010/main" val="2705242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4642" y="682122"/>
            <a:ext cx="5314715" cy="41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0607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Learning</a:t>
            </a:r>
            <a:endParaRPr lang="en-US" dirty="0"/>
          </a:p>
        </p:txBody>
      </p:sp>
      <p:sp>
        <p:nvSpPr>
          <p:cNvPr id="3" name="Content Placeholder 2"/>
          <p:cNvSpPr>
            <a:spLocks noGrp="1"/>
          </p:cNvSpPr>
          <p:nvPr>
            <p:ph idx="1"/>
          </p:nvPr>
        </p:nvSpPr>
        <p:spPr/>
        <p:txBody>
          <a:bodyPr>
            <a:normAutofit/>
          </a:bodyPr>
          <a:lstStyle/>
          <a:p>
            <a:r>
              <a:rPr lang="en-US" dirty="0" smtClean="0"/>
              <a:t>EDM203: Effective Integration Strategies</a:t>
            </a:r>
          </a:p>
          <a:p>
            <a:r>
              <a:rPr lang="en-US" dirty="0" smtClean="0"/>
              <a:t>CD251: Using the Laserfiche UI in </a:t>
            </a:r>
            <a:r>
              <a:rPr lang="en-US" dirty="0"/>
              <a:t>Y</a:t>
            </a:r>
            <a:r>
              <a:rPr lang="en-US" dirty="0" smtClean="0"/>
              <a:t>our Integration</a:t>
            </a:r>
          </a:p>
          <a:p>
            <a:r>
              <a:rPr lang="en-US" dirty="0" smtClean="0"/>
              <a:t>CC302: Capture and Classification with the SDK</a:t>
            </a:r>
          </a:p>
          <a:p>
            <a:r>
              <a:rPr lang="en-US" dirty="0" smtClean="0"/>
              <a:t>EDM351: Advanced Applied SDK</a:t>
            </a:r>
          </a:p>
          <a:p>
            <a:endParaRPr lang="en-US" dirty="0"/>
          </a:p>
        </p:txBody>
      </p:sp>
    </p:spTree>
    <p:extLst>
      <p:ext uri="{BB962C8B-B14F-4D97-AF65-F5344CB8AC3E}">
        <p14:creationId xmlns:p14="http://schemas.microsoft.com/office/powerpoint/2010/main" val="1004882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647797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Learning</a:t>
            </a:r>
            <a:endParaRPr lang="en-US" dirty="0"/>
          </a:p>
        </p:txBody>
      </p:sp>
      <p:sp>
        <p:nvSpPr>
          <p:cNvPr id="3" name="Content Placeholder 2"/>
          <p:cNvSpPr>
            <a:spLocks noGrp="1"/>
          </p:cNvSpPr>
          <p:nvPr>
            <p:ph idx="1"/>
          </p:nvPr>
        </p:nvSpPr>
        <p:spPr/>
        <p:txBody>
          <a:bodyPr>
            <a:normAutofit/>
          </a:bodyPr>
          <a:lstStyle/>
          <a:p>
            <a:r>
              <a:rPr lang="en-US" dirty="0" smtClean="0"/>
              <a:t>EDM203: Effective Integration Strategies</a:t>
            </a:r>
          </a:p>
          <a:p>
            <a:r>
              <a:rPr lang="en-US" dirty="0" smtClean="0"/>
              <a:t>CD251: Using the Laserfiche UI in </a:t>
            </a:r>
            <a:r>
              <a:rPr lang="en-US" dirty="0"/>
              <a:t>Y</a:t>
            </a:r>
            <a:r>
              <a:rPr lang="en-US" dirty="0" smtClean="0"/>
              <a:t>our Integration</a:t>
            </a:r>
          </a:p>
          <a:p>
            <a:r>
              <a:rPr lang="en-US" dirty="0" smtClean="0"/>
              <a:t>CC302: Capture and Classification with the SDK</a:t>
            </a:r>
          </a:p>
          <a:p>
            <a:r>
              <a:rPr lang="en-US" dirty="0" smtClean="0"/>
              <a:t>EDM351: Advanced Applied SDK</a:t>
            </a:r>
          </a:p>
          <a:p>
            <a:endParaRPr lang="en-US" dirty="0"/>
          </a:p>
        </p:txBody>
      </p:sp>
    </p:spTree>
    <p:extLst>
      <p:ext uri="{BB962C8B-B14F-4D97-AF65-F5344CB8AC3E}">
        <p14:creationId xmlns:p14="http://schemas.microsoft.com/office/powerpoint/2010/main" val="1209521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SDK Libraries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992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SDK Libraries</a:t>
            </a:r>
            <a:endParaRPr lang="en-US" dirty="0"/>
          </a:p>
        </p:txBody>
      </p:sp>
      <p:sp>
        <p:nvSpPr>
          <p:cNvPr id="5" name="Content Placeholder 4"/>
          <p:cNvSpPr>
            <a:spLocks noGrp="1"/>
          </p:cNvSpPr>
          <p:nvPr>
            <p:ph idx="1"/>
          </p:nvPr>
        </p:nvSpPr>
        <p:spPr/>
        <p:txBody>
          <a:bodyPr/>
          <a:lstStyle/>
          <a:p>
            <a:r>
              <a:rPr lang="en-US" dirty="0" smtClean="0"/>
              <a:t>.NET </a:t>
            </a:r>
          </a:p>
          <a:p>
            <a:pPr lvl="1"/>
            <a:r>
              <a:rPr lang="en-US" dirty="0" smtClean="0"/>
              <a:t>Repository Access</a:t>
            </a:r>
          </a:p>
          <a:p>
            <a:pPr lvl="1"/>
            <a:r>
              <a:rPr lang="en-US" dirty="0" smtClean="0"/>
              <a:t>Document Services</a:t>
            </a:r>
          </a:p>
          <a:p>
            <a:pPr lvl="1"/>
            <a:r>
              <a:rPr lang="en-US" dirty="0" smtClean="0"/>
              <a:t>Client Automation Tools</a:t>
            </a:r>
          </a:p>
          <a:p>
            <a:r>
              <a:rPr lang="en-US" dirty="0"/>
              <a:t>COM, Java libraries available</a:t>
            </a:r>
          </a:p>
          <a:p>
            <a:endParaRPr lang="en-US" dirty="0"/>
          </a:p>
        </p:txBody>
      </p:sp>
    </p:spTree>
    <p:extLst>
      <p:ext uri="{BB962C8B-B14F-4D97-AF65-F5344CB8AC3E}">
        <p14:creationId xmlns:p14="http://schemas.microsoft.com/office/powerpoint/2010/main" val="4226927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Repository Access</a:t>
            </a:r>
            <a:endParaRPr lang="en-US" dirty="0"/>
          </a:p>
        </p:txBody>
      </p:sp>
      <p:sp>
        <p:nvSpPr>
          <p:cNvPr id="3" name="Content Placeholder 2"/>
          <p:cNvSpPr>
            <a:spLocks noGrp="1"/>
          </p:cNvSpPr>
          <p:nvPr>
            <p:ph idx="1"/>
          </p:nvPr>
        </p:nvSpPr>
        <p:spPr/>
        <p:txBody>
          <a:bodyPr>
            <a:normAutofit/>
          </a:bodyPr>
          <a:lstStyle/>
          <a:p>
            <a:r>
              <a:rPr lang="en-US" dirty="0" smtClean="0"/>
              <a:t>Connections</a:t>
            </a:r>
          </a:p>
          <a:p>
            <a:r>
              <a:rPr lang="en-US" dirty="0"/>
              <a:t>M</a:t>
            </a:r>
            <a:r>
              <a:rPr lang="en-US" dirty="0" smtClean="0"/>
              <a:t>etadata</a:t>
            </a:r>
          </a:p>
          <a:p>
            <a:r>
              <a:rPr lang="en-US" dirty="0"/>
              <a:t>E</a:t>
            </a:r>
            <a:r>
              <a:rPr lang="en-US" dirty="0" smtClean="0"/>
              <a:t>ntries</a:t>
            </a:r>
          </a:p>
          <a:p>
            <a:r>
              <a:rPr lang="en-US" dirty="0" smtClean="0"/>
              <a:t>Administration</a:t>
            </a:r>
          </a:p>
        </p:txBody>
      </p:sp>
    </p:spTree>
    <p:extLst>
      <p:ext uri="{BB962C8B-B14F-4D97-AF65-F5344CB8AC3E}">
        <p14:creationId xmlns:p14="http://schemas.microsoft.com/office/powerpoint/2010/main" val="92540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Services</a:t>
            </a:r>
            <a:endParaRPr lang="en-US" dirty="0"/>
          </a:p>
        </p:txBody>
      </p:sp>
      <p:sp>
        <p:nvSpPr>
          <p:cNvPr id="3" name="Content Placeholder 2"/>
          <p:cNvSpPr>
            <a:spLocks noGrp="1"/>
          </p:cNvSpPr>
          <p:nvPr>
            <p:ph idx="1"/>
          </p:nvPr>
        </p:nvSpPr>
        <p:spPr/>
        <p:txBody>
          <a:bodyPr/>
          <a:lstStyle/>
          <a:p>
            <a:r>
              <a:rPr lang="en-US" dirty="0" smtClean="0"/>
              <a:t>Import/Export documents</a:t>
            </a:r>
          </a:p>
          <a:p>
            <a:r>
              <a:rPr lang="en-US" dirty="0" smtClean="0"/>
              <a:t>Generate text</a:t>
            </a:r>
          </a:p>
        </p:txBody>
      </p:sp>
    </p:spTree>
    <p:extLst>
      <p:ext uri="{BB962C8B-B14F-4D97-AF65-F5344CB8AC3E}">
        <p14:creationId xmlns:p14="http://schemas.microsoft.com/office/powerpoint/2010/main" val="2609471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empower2014">
  <a:themeElements>
    <a:clrScheme name="Custom 2">
      <a:dk1>
        <a:sysClr val="windowText" lastClr="000000"/>
      </a:dk1>
      <a:lt1>
        <a:sysClr val="window" lastClr="FFFFFF"/>
      </a:lt1>
      <a:dk2>
        <a:srgbClr val="00355F"/>
      </a:dk2>
      <a:lt2>
        <a:srgbClr val="C2DBE8"/>
      </a:lt2>
      <a:accent1>
        <a:srgbClr val="D15B05"/>
      </a:accent1>
      <a:accent2>
        <a:srgbClr val="0065A4"/>
      </a:accent2>
      <a:accent3>
        <a:srgbClr val="0095D3"/>
      </a:accent3>
      <a:accent4>
        <a:srgbClr val="007DB1"/>
      </a:accent4>
      <a:accent5>
        <a:srgbClr val="00B6DD"/>
      </a:accent5>
      <a:accent6>
        <a:srgbClr val="7EB0C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mpower14 Template-Pieter.potx" id="{D15144FC-093F-4859-A8FB-CA8554233769}" vid="{3E080D63-28A2-48E6-B2C7-F2A8A14418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empower2014</Template>
  <TotalTime>8790</TotalTime>
  <Words>4901</Words>
  <Application>Microsoft Office PowerPoint</Application>
  <PresentationFormat>On-screen Show (16:9)</PresentationFormat>
  <Paragraphs>375</Paragraphs>
  <Slides>54</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Consolas</vt:lpstr>
      <vt:lpstr>Courier New</vt:lpstr>
      <vt:lpstr>Lucida Grande</vt:lpstr>
      <vt:lpstr>Wingdings</vt:lpstr>
      <vt:lpstr>empower2014</vt:lpstr>
      <vt:lpstr>Getting Started with the Laserfiche SDK</vt:lpstr>
      <vt:lpstr>Agenda</vt:lpstr>
      <vt:lpstr>Prerequisites</vt:lpstr>
      <vt:lpstr>What is the SDK?</vt:lpstr>
      <vt:lpstr>What Can You Do with the SDK?</vt:lpstr>
      <vt:lpstr>SDK Libraries</vt:lpstr>
      <vt:lpstr>SDK Libraries</vt:lpstr>
      <vt:lpstr>Repository Access</vt:lpstr>
      <vt:lpstr>Document Services</vt:lpstr>
      <vt:lpstr>Client Automation Tools</vt:lpstr>
      <vt:lpstr>Quick Demo!</vt:lpstr>
      <vt:lpstr>Demo Overview</vt:lpstr>
      <vt:lpstr>Basic Demo Recap</vt:lpstr>
      <vt:lpstr>Behind the Scenes</vt:lpstr>
      <vt:lpstr>Demo Code</vt:lpstr>
      <vt:lpstr>Common SDK Tasks</vt:lpstr>
      <vt:lpstr>SDK Building 101 </vt:lpstr>
      <vt:lpstr>Logging In</vt:lpstr>
      <vt:lpstr>Logging In</vt:lpstr>
      <vt:lpstr>After Logging In…</vt:lpstr>
      <vt:lpstr>Working with Entries</vt:lpstr>
      <vt:lpstr>Working with an Entry Object</vt:lpstr>
      <vt:lpstr>Getting Field Values</vt:lpstr>
      <vt:lpstr>Summary</vt:lpstr>
      <vt:lpstr>Searching Demo Overview</vt:lpstr>
      <vt:lpstr>Searching Demo Overview</vt:lpstr>
      <vt:lpstr>Behind the Scenes</vt:lpstr>
      <vt:lpstr>Searching</vt:lpstr>
      <vt:lpstr>Searching Code Example</vt:lpstr>
      <vt:lpstr>Search Statistics</vt:lpstr>
      <vt:lpstr>Search Statistics Code Example</vt:lpstr>
      <vt:lpstr>Working with Search Results</vt:lpstr>
      <vt:lpstr>Search Results Code Example</vt:lpstr>
      <vt:lpstr>Working with Search Results</vt:lpstr>
      <vt:lpstr>Working with Search Results Code</vt:lpstr>
      <vt:lpstr>Working with Search Results Code</vt:lpstr>
      <vt:lpstr>Locking and Saving Entries</vt:lpstr>
      <vt:lpstr>Locking and Saving Code Example</vt:lpstr>
      <vt:lpstr>Summary</vt:lpstr>
      <vt:lpstr>Write Robust Code</vt:lpstr>
      <vt:lpstr>Deployment!</vt:lpstr>
      <vt:lpstr>Distribution Tools</vt:lpstr>
      <vt:lpstr>Run-Time Installer</vt:lpstr>
      <vt:lpstr>Merge Modules</vt:lpstr>
      <vt:lpstr>Resources!</vt:lpstr>
      <vt:lpstr>Resources</vt:lpstr>
      <vt:lpstr>More Resources</vt:lpstr>
      <vt:lpstr>Solution Exchange</vt:lpstr>
      <vt:lpstr>Support Site</vt:lpstr>
      <vt:lpstr>Code Library</vt:lpstr>
      <vt:lpstr>Answers</vt:lpstr>
      <vt:lpstr>Further Learning</vt:lpstr>
      <vt:lpstr>Questions?</vt:lpstr>
      <vt:lpstr>Further Learning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EDM212: Getting Started with the LF SDK</dc:title>
  <dc:creator>Zachary Buck</dc:creator>
  <cp:lastModifiedBy>Zachary Buck</cp:lastModifiedBy>
  <cp:revision>140</cp:revision>
  <cp:lastPrinted>2012-02-29T18:17:17Z</cp:lastPrinted>
  <dcterms:created xsi:type="dcterms:W3CDTF">2012-11-12T18:23:46Z</dcterms:created>
  <dcterms:modified xsi:type="dcterms:W3CDTF">2014-06-26T11:51:23Z</dcterms:modified>
</cp:coreProperties>
</file>