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4" r:id="rId2"/>
  </p:sldMasterIdLst>
  <p:notesMasterIdLst>
    <p:notesMasterId r:id="rId30"/>
  </p:notesMasterIdLst>
  <p:handoutMasterIdLst>
    <p:handoutMasterId r:id="rId31"/>
  </p:handoutMasterIdLst>
  <p:sldIdLst>
    <p:sldId id="339" r:id="rId3"/>
    <p:sldId id="333" r:id="rId4"/>
    <p:sldId id="334" r:id="rId5"/>
    <p:sldId id="335" r:id="rId6"/>
    <p:sldId id="336" r:id="rId7"/>
    <p:sldId id="337" r:id="rId8"/>
    <p:sldId id="340" r:id="rId9"/>
    <p:sldId id="338" r:id="rId10"/>
    <p:sldId id="341" r:id="rId11"/>
    <p:sldId id="342" r:id="rId12"/>
    <p:sldId id="344" r:id="rId13"/>
    <p:sldId id="345" r:id="rId14"/>
    <p:sldId id="347" r:id="rId15"/>
    <p:sldId id="349" r:id="rId16"/>
    <p:sldId id="350" r:id="rId17"/>
    <p:sldId id="351" r:id="rId18"/>
    <p:sldId id="352" r:id="rId19"/>
    <p:sldId id="353" r:id="rId20"/>
    <p:sldId id="354" r:id="rId21"/>
    <p:sldId id="355" r:id="rId22"/>
    <p:sldId id="356" r:id="rId23"/>
    <p:sldId id="357" r:id="rId24"/>
    <p:sldId id="358" r:id="rId25"/>
    <p:sldId id="359" r:id="rId26"/>
    <p:sldId id="360" r:id="rId27"/>
    <p:sldId id="361" r:id="rId28"/>
    <p:sldId id="326" r:id="rId2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9C4C"/>
    <a:srgbClr val="58595B"/>
    <a:srgbClr val="3777BC"/>
    <a:srgbClr val="500000"/>
    <a:srgbClr val="9395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74" autoAdjust="0"/>
    <p:restoredTop sz="95338" autoAdjust="0"/>
  </p:normalViewPr>
  <p:slideViewPr>
    <p:cSldViewPr>
      <p:cViewPr varScale="1">
        <p:scale>
          <a:sx n="70" d="100"/>
          <a:sy n="70" d="100"/>
        </p:scale>
        <p:origin x="684" y="54"/>
      </p:cViewPr>
      <p:guideLst>
        <p:guide orient="horz" pos="2160"/>
        <p:guide pos="2880"/>
      </p:guideLst>
    </p:cSldViewPr>
  </p:slideViewPr>
  <p:outlineViewPr>
    <p:cViewPr>
      <p:scale>
        <a:sx n="33" d="100"/>
        <a:sy n="33" d="100"/>
      </p:scale>
      <p:origin x="0" y="727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2316"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BA309EB-A062-454B-B7BD-B0E9ABA58FA7}" type="datetimeFigureOut">
              <a:rPr lang="en-US" smtClean="0"/>
              <a:pPr/>
              <a:t>8/21/2014</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F3AD13E3-7749-4D65-A4C4-A7C7B4FC5FC8}" type="slidenum">
              <a:rPr lang="en-US" smtClean="0"/>
              <a:pPr/>
              <a:t>‹#›</a:t>
            </a:fld>
            <a:endParaRPr lang="en-US" dirty="0"/>
          </a:p>
        </p:txBody>
      </p:sp>
    </p:spTree>
    <p:extLst>
      <p:ext uri="{BB962C8B-B14F-4D97-AF65-F5344CB8AC3E}">
        <p14:creationId xmlns:p14="http://schemas.microsoft.com/office/powerpoint/2010/main" val="3312577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0ADED2D-0B89-4C48-921F-808973E47CA2}" type="datetimeFigureOut">
              <a:rPr lang="en-US" smtClean="0"/>
              <a:pPr/>
              <a:t>8/21/2014</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C9B5D895-0AB9-4F25-A450-F3FBDAAAB389}" type="slidenum">
              <a:rPr lang="en-US" smtClean="0"/>
              <a:pPr/>
              <a:t>‹#›</a:t>
            </a:fld>
            <a:endParaRPr lang="en-US" dirty="0"/>
          </a:p>
        </p:txBody>
      </p:sp>
    </p:spTree>
    <p:extLst>
      <p:ext uri="{BB962C8B-B14F-4D97-AF65-F5344CB8AC3E}">
        <p14:creationId xmlns:p14="http://schemas.microsoft.com/office/powerpoint/2010/main" val="84038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B5D895-0AB9-4F25-A450-F3FBDAAAB389}" type="slidenum">
              <a:rPr lang="en-US" smtClean="0"/>
              <a:pPr/>
              <a:t>1</a:t>
            </a:fld>
            <a:endParaRPr lang="en-US" dirty="0"/>
          </a:p>
        </p:txBody>
      </p:sp>
    </p:spTree>
    <p:extLst>
      <p:ext uri="{BB962C8B-B14F-4D97-AF65-F5344CB8AC3E}">
        <p14:creationId xmlns:p14="http://schemas.microsoft.com/office/powerpoint/2010/main" val="337055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B5D895-0AB9-4F25-A450-F3FBDAAAB389}" type="slidenum">
              <a:rPr lang="en-US" smtClean="0"/>
              <a:pPr/>
              <a:t>10</a:t>
            </a:fld>
            <a:endParaRPr lang="en-US" dirty="0"/>
          </a:p>
        </p:txBody>
      </p:sp>
    </p:spTree>
    <p:extLst>
      <p:ext uri="{BB962C8B-B14F-4D97-AF65-F5344CB8AC3E}">
        <p14:creationId xmlns:p14="http://schemas.microsoft.com/office/powerpoint/2010/main" val="222044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97651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877480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Authenticity</a:t>
            </a:r>
            <a:r>
              <a:rPr lang="en-US" b="0" dirty="0" smtClean="0"/>
              <a:t> –</a:t>
            </a:r>
            <a:r>
              <a:rPr lang="en-US" b="0" baseline="0" dirty="0" smtClean="0"/>
              <a:t> There is evidence that the record is what it purports to be.</a:t>
            </a:r>
            <a:endParaRPr lang="en-US" b="1" dirty="0" smtClean="0"/>
          </a:p>
          <a:p>
            <a:endParaRPr lang="en-US" b="1" dirty="0" smtClean="0"/>
          </a:p>
          <a:p>
            <a:r>
              <a:rPr lang="en-US" b="1" dirty="0" smtClean="0"/>
              <a:t>Reliability</a:t>
            </a:r>
            <a:r>
              <a:rPr lang="en-US" b="0" dirty="0" smtClean="0"/>
              <a:t> – There is confidence that the record’s content is a full and accurate representation of the business transaction.</a:t>
            </a:r>
            <a:endParaRPr lang="en-US" b="1" dirty="0" smtClean="0"/>
          </a:p>
          <a:p>
            <a:endParaRPr lang="en-US" b="1" dirty="0" smtClean="0"/>
          </a:p>
          <a:p>
            <a:r>
              <a:rPr lang="en-US" b="1" dirty="0" smtClean="0"/>
              <a:t>Integrity</a:t>
            </a:r>
            <a:r>
              <a:rPr lang="en-US" b="0" dirty="0" smtClean="0"/>
              <a:t> – The</a:t>
            </a:r>
            <a:r>
              <a:rPr lang="en-US" b="0" baseline="0" dirty="0" smtClean="0"/>
              <a:t> record is complete, unaltered, and protected from unauthorized alteration.</a:t>
            </a:r>
            <a:endParaRPr lang="en-US" b="1" dirty="0" smtClean="0"/>
          </a:p>
          <a:p>
            <a:endParaRPr lang="en-US" b="1" dirty="0" smtClean="0"/>
          </a:p>
          <a:p>
            <a:r>
              <a:rPr lang="en-US" b="1" dirty="0" smtClean="0"/>
              <a:t>Usability</a:t>
            </a:r>
            <a:r>
              <a:rPr lang="en-US" b="0" dirty="0" smtClean="0"/>
              <a:t> – The record can be located, retrieved,</a:t>
            </a:r>
            <a:r>
              <a:rPr lang="en-US" b="0" baseline="0" dirty="0" smtClean="0"/>
              <a:t> presented, and interpreted.</a:t>
            </a:r>
          </a:p>
          <a:p>
            <a:endParaRPr lang="en-US" b="0" baseline="0" dirty="0" smtClean="0"/>
          </a:p>
          <a:p>
            <a:r>
              <a:rPr lang="en-US" b="0" baseline="0" dirty="0" smtClean="0"/>
              <a:t>In your packet, there is also a handout, which shows a decision-making tree that lists out a number of questions leading to “Is this a record, or no?” You can feel free to take a look at that at your leisure.</a:t>
            </a:r>
          </a:p>
          <a:p>
            <a:endParaRPr lang="en-US" b="0" baseline="0" dirty="0" smtClean="0"/>
          </a:p>
          <a:p>
            <a:r>
              <a:rPr lang="en-US" b="0" baseline="0" dirty="0" smtClean="0"/>
              <a:t>If you ever have doubt or question about if something is a record or not, you should seek out your departmental records coordinator or our office, and we will be happy to work with you.</a:t>
            </a:r>
            <a:endParaRPr lang="en-US" b="1" dirty="0"/>
          </a:p>
        </p:txBody>
      </p:sp>
      <p:sp>
        <p:nvSpPr>
          <p:cNvPr id="4" name="Slide Number Placeholder 3"/>
          <p:cNvSpPr>
            <a:spLocks noGrp="1"/>
          </p:cNvSpPr>
          <p:nvPr>
            <p:ph type="sldNum" sz="quarter" idx="10"/>
          </p:nvPr>
        </p:nvSpPr>
        <p:spPr/>
        <p:txBody>
          <a:bodyPr/>
          <a:lstStyle/>
          <a:p>
            <a:fld id="{DAFE5F1F-1B83-48A2-85C3-D815A297DA1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960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talk a little bit about what we refer</a:t>
            </a:r>
            <a:r>
              <a:rPr lang="en-US" baseline="0" dirty="0" smtClean="0"/>
              <a:t> to as the lifecycle of a record.</a:t>
            </a:r>
          </a:p>
          <a:p>
            <a:endParaRPr lang="en-US" baseline="0" dirty="0" smtClean="0"/>
          </a:p>
          <a:p>
            <a:r>
              <a:rPr lang="en-US" baseline="0" dirty="0" smtClean="0"/>
              <a:t>There are four main phases of life through which a records moves:</a:t>
            </a:r>
          </a:p>
          <a:p>
            <a:endParaRPr lang="en-US" baseline="0" dirty="0" smtClean="0"/>
          </a:p>
          <a:p>
            <a:pPr marL="228600" indent="-228600">
              <a:buAutoNum type="arabicPeriod"/>
            </a:pPr>
            <a:r>
              <a:rPr lang="en-US" baseline="0" dirty="0" smtClean="0"/>
              <a:t>Creation (e.g. through a new business transaction)</a:t>
            </a:r>
          </a:p>
          <a:p>
            <a:pPr marL="228600" indent="-228600">
              <a:buAutoNum type="arabicPeriod"/>
            </a:pPr>
            <a:r>
              <a:rPr lang="en-US" baseline="0" dirty="0" smtClean="0"/>
              <a:t>Active use</a:t>
            </a:r>
          </a:p>
          <a:p>
            <a:pPr marL="228600" indent="-228600">
              <a:buAutoNum type="arabicPeriod"/>
            </a:pPr>
            <a:r>
              <a:rPr lang="en-US" baseline="0" dirty="0" smtClean="0"/>
              <a:t>Semi-active use or dormancy</a:t>
            </a:r>
          </a:p>
          <a:p>
            <a:pPr marL="228600" indent="-228600">
              <a:buAutoNum type="arabicPeriod"/>
            </a:pPr>
            <a:r>
              <a:rPr lang="en-US" baseline="0" dirty="0" smtClean="0"/>
              <a:t>Inactivity and Destruction</a:t>
            </a:r>
          </a:p>
          <a:p>
            <a:pPr marL="228600" indent="-228600">
              <a:buAutoNum type="arabicPeriod"/>
            </a:pPr>
            <a:endParaRPr lang="en-US" baseline="0" dirty="0" smtClean="0"/>
          </a:p>
          <a:p>
            <a:pPr marL="0" indent="0">
              <a:buNone/>
            </a:pPr>
            <a:r>
              <a:rPr lang="en-US" baseline="0" dirty="0" smtClean="0"/>
              <a:t>This is a little bit of a “straw man” question, but when do you suppose you should start thinking about managing these records?</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DAFE5F1F-1B83-48A2-85C3-D815A297DA1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5897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a secure, temperature-controlled facility.  Access is limited to only a handful of people, so if you need to get to your files you must make an appointment.</a:t>
            </a:r>
          </a:p>
          <a:p>
            <a:endParaRPr lang="en-US" baseline="0" dirty="0" smtClean="0"/>
          </a:p>
          <a:p>
            <a:r>
              <a:rPr lang="en-US" baseline="0" dirty="0" smtClean="0"/>
              <a:t>We are generally there from 8-5 every day, except for when we are at meetings, teaching classes, etc.</a:t>
            </a:r>
            <a:endParaRPr lang="en-US" dirty="0"/>
          </a:p>
        </p:txBody>
      </p:sp>
      <p:sp>
        <p:nvSpPr>
          <p:cNvPr id="4" name="Slide Number Placeholder 3"/>
          <p:cNvSpPr>
            <a:spLocks noGrp="1"/>
          </p:cNvSpPr>
          <p:nvPr>
            <p:ph type="sldNum" sz="quarter" idx="10"/>
          </p:nvPr>
        </p:nvSpPr>
        <p:spPr/>
        <p:txBody>
          <a:bodyPr/>
          <a:lstStyle/>
          <a:p>
            <a:fld id="{DAFE5F1F-1B83-48A2-85C3-D815A297DA1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06520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Click through to display RRS</a:t>
            </a:r>
          </a:p>
          <a:p>
            <a:endParaRPr lang="en-US" baseline="0" dirty="0" smtClean="0"/>
          </a:p>
          <a:p>
            <a:r>
              <a:rPr lang="en-US" baseline="0" dirty="0" smtClean="0"/>
              <a:t>Also pull up forms</a:t>
            </a:r>
          </a:p>
          <a:p>
            <a:endParaRPr lang="en-US" dirty="0"/>
          </a:p>
        </p:txBody>
      </p:sp>
      <p:sp>
        <p:nvSpPr>
          <p:cNvPr id="4" name="Slide Number Placeholder 3"/>
          <p:cNvSpPr>
            <a:spLocks noGrp="1"/>
          </p:cNvSpPr>
          <p:nvPr>
            <p:ph type="sldNum" sz="quarter" idx="10"/>
          </p:nvPr>
        </p:nvSpPr>
        <p:spPr/>
        <p:txBody>
          <a:bodyPr/>
          <a:lstStyle/>
          <a:p>
            <a:fld id="{A2B9641B-4DD6-47E1-9409-F3AACE1A3C0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06088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now let’s talk about the primary functions of what we do: Storage</a:t>
            </a:r>
            <a:r>
              <a:rPr lang="en-US" baseline="0" dirty="0" smtClean="0"/>
              <a:t> and Destruction.</a:t>
            </a:r>
          </a:p>
          <a:p>
            <a:endParaRPr lang="en-US" baseline="0" dirty="0" smtClean="0"/>
          </a:p>
          <a:p>
            <a:r>
              <a:rPr lang="en-US" baseline="0" dirty="0" smtClean="0"/>
              <a:t>The first step in either case is to survey your records and determine what it is you have, and whether or not it is past retention.</a:t>
            </a:r>
          </a:p>
          <a:p>
            <a:endParaRPr lang="en-US" baseline="0" dirty="0" smtClean="0"/>
          </a:p>
          <a:p>
            <a:r>
              <a:rPr lang="en-US" baseline="0" dirty="0" smtClean="0"/>
              <a:t>Accurate dates</a:t>
            </a:r>
            <a:endParaRPr lang="en-US" dirty="0"/>
          </a:p>
        </p:txBody>
      </p:sp>
      <p:sp>
        <p:nvSpPr>
          <p:cNvPr id="4" name="Slide Number Placeholder 3"/>
          <p:cNvSpPr>
            <a:spLocks noGrp="1"/>
          </p:cNvSpPr>
          <p:nvPr>
            <p:ph type="sldNum" sz="quarter" idx="10"/>
          </p:nvPr>
        </p:nvSpPr>
        <p:spPr/>
        <p:txBody>
          <a:bodyPr/>
          <a:lstStyle/>
          <a:p>
            <a:fld id="{DAFE5F1F-1B83-48A2-85C3-D815A297DA1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115416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varieties</a:t>
            </a:r>
            <a:r>
              <a:rPr lang="en-US" baseline="0" dirty="0" smtClean="0"/>
              <a:t> of destruction that we accommodate: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Records Center Destruction </a:t>
            </a:r>
            <a:r>
              <a:rPr lang="en-US" baseline="0" dirty="0" smtClean="0"/>
              <a:t>refers to the boxes of records that a department has prepared for us to pick up and destroy.  Similar to the procedure for Records Storage, you would survey your files, box them (not necessarily in new </a:t>
            </a:r>
            <a:r>
              <a:rPr lang="en-US" baseline="0" dirty="0" err="1" smtClean="0"/>
              <a:t>officemax</a:t>
            </a:r>
            <a:r>
              <a:rPr lang="en-US" baseline="0" dirty="0" smtClean="0"/>
              <a:t> boxes, but they must be in good shape or else we will not take them, and them must be under 40 </a:t>
            </a:r>
            <a:r>
              <a:rPr lang="en-US" baseline="0" dirty="0" err="1" smtClean="0"/>
              <a:t>lbs</a:t>
            </a:r>
            <a:r>
              <a:rPr lang="en-US" baseline="0" dirty="0" smtClean="0"/>
              <a:t> or we won’t take them), fill out the destruction form, and arrange a pick up.  Due to the sheer number of boxes that take in every week, we are not able to destroy all of these boxes in-house.  Currently, we work with the Harris County Department of Education to outsource this shredding. However, some departments prefer that particularly sensitive information be handled personally, therefore we will shred a department’s boxes in-house if requested.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baseline="0" dirty="0" smtClean="0"/>
              <a:t>Departmental Destruction</a:t>
            </a:r>
            <a:r>
              <a:rPr lang="en-US" b="0" baseline="0" dirty="0" smtClean="0"/>
              <a:t> refers to when a department requests to shred their own records in-house.  In this case, you must still fill out the form, send it to me for my review and signature, and then shred.  After the destruction of the records, you must then sign off as the Destruction Witness and send the final, completed form back to me for my records.</a:t>
            </a:r>
          </a:p>
          <a:p>
            <a:endParaRPr lang="en-US" b="0" baseline="0" dirty="0" smtClean="0"/>
          </a:p>
          <a:p>
            <a:r>
              <a:rPr lang="en-US" b="0" baseline="0" dirty="0" smtClean="0"/>
              <a:t>Every few months, I will run a query in our database telling me what boxes are past their retention and eligible for destruction.  At this time, I will produce a report for your department of what these boxes are, and send you a </a:t>
            </a:r>
            <a:r>
              <a:rPr lang="en-US" b="1" baseline="0" dirty="0" smtClean="0"/>
              <a:t>Post-Retention Destruction Authorization </a:t>
            </a:r>
            <a:r>
              <a:rPr lang="en-US" b="0" baseline="0" dirty="0" smtClean="0"/>
              <a:t>form, for your review and signature.  At this time, you also have the opportunity to apply a hold to the boxes (for instance, if you anticipate needing them for a legal case).  We will never destroy boxes without your approval and signature.</a:t>
            </a:r>
            <a:endParaRPr lang="en-US" b="1" dirty="0"/>
          </a:p>
        </p:txBody>
      </p:sp>
      <p:sp>
        <p:nvSpPr>
          <p:cNvPr id="4" name="Slide Number Placeholder 3"/>
          <p:cNvSpPr>
            <a:spLocks noGrp="1"/>
          </p:cNvSpPr>
          <p:nvPr>
            <p:ph type="sldNum" sz="quarter" idx="10"/>
          </p:nvPr>
        </p:nvSpPr>
        <p:spPr/>
        <p:txBody>
          <a:bodyPr/>
          <a:lstStyle/>
          <a:p>
            <a:fld id="{DAFE5F1F-1B83-48A2-85C3-D815A297DA1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50088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5D895-0AB9-4F25-A450-F3FBDAAAB389}" type="slidenum">
              <a:rPr lang="en-US" smtClean="0"/>
              <a:pPr/>
              <a:t>27</a:t>
            </a:fld>
            <a:endParaRPr lang="en-US" dirty="0"/>
          </a:p>
        </p:txBody>
      </p:sp>
    </p:spTree>
    <p:extLst>
      <p:ext uri="{BB962C8B-B14F-4D97-AF65-F5344CB8AC3E}">
        <p14:creationId xmlns:p14="http://schemas.microsoft.com/office/powerpoint/2010/main" val="8194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B5D895-0AB9-4F25-A450-F3FBDAAAB389}" type="slidenum">
              <a:rPr lang="en-US" smtClean="0"/>
              <a:pPr/>
              <a:t>2</a:t>
            </a:fld>
            <a:endParaRPr lang="en-US" dirty="0"/>
          </a:p>
        </p:txBody>
      </p:sp>
    </p:spTree>
    <p:extLst>
      <p:ext uri="{BB962C8B-B14F-4D97-AF65-F5344CB8AC3E}">
        <p14:creationId xmlns:p14="http://schemas.microsoft.com/office/powerpoint/2010/main" val="412883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B5D895-0AB9-4F25-A450-F3FBDAAAB389}" type="slidenum">
              <a:rPr lang="en-US" smtClean="0"/>
              <a:pPr/>
              <a:t>3</a:t>
            </a:fld>
            <a:endParaRPr lang="en-US" dirty="0"/>
          </a:p>
        </p:txBody>
      </p:sp>
    </p:spTree>
    <p:extLst>
      <p:ext uri="{BB962C8B-B14F-4D97-AF65-F5344CB8AC3E}">
        <p14:creationId xmlns:p14="http://schemas.microsoft.com/office/powerpoint/2010/main" val="1922520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B5D895-0AB9-4F25-A450-F3FBDAAAB389}" type="slidenum">
              <a:rPr lang="en-US" smtClean="0"/>
              <a:pPr/>
              <a:t>4</a:t>
            </a:fld>
            <a:endParaRPr lang="en-US" dirty="0"/>
          </a:p>
        </p:txBody>
      </p:sp>
    </p:spTree>
    <p:extLst>
      <p:ext uri="{BB962C8B-B14F-4D97-AF65-F5344CB8AC3E}">
        <p14:creationId xmlns:p14="http://schemas.microsoft.com/office/powerpoint/2010/main" val="231244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B5D895-0AB9-4F25-A450-F3FBDAAAB389}" type="slidenum">
              <a:rPr lang="en-US" smtClean="0"/>
              <a:pPr/>
              <a:t>5</a:t>
            </a:fld>
            <a:endParaRPr lang="en-US" dirty="0"/>
          </a:p>
        </p:txBody>
      </p:sp>
    </p:spTree>
    <p:extLst>
      <p:ext uri="{BB962C8B-B14F-4D97-AF65-F5344CB8AC3E}">
        <p14:creationId xmlns:p14="http://schemas.microsoft.com/office/powerpoint/2010/main" val="2312446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B5D895-0AB9-4F25-A450-F3FBDAAAB389}" type="slidenum">
              <a:rPr lang="en-US" smtClean="0"/>
              <a:pPr/>
              <a:t>6</a:t>
            </a:fld>
            <a:endParaRPr lang="en-US" dirty="0"/>
          </a:p>
        </p:txBody>
      </p:sp>
    </p:spTree>
    <p:extLst>
      <p:ext uri="{BB962C8B-B14F-4D97-AF65-F5344CB8AC3E}">
        <p14:creationId xmlns:p14="http://schemas.microsoft.com/office/powerpoint/2010/main" val="1813001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5D895-0AB9-4F25-A450-F3FBDAAAB389}" type="slidenum">
              <a:rPr lang="en-US" smtClean="0"/>
              <a:pPr/>
              <a:t>7</a:t>
            </a:fld>
            <a:endParaRPr lang="en-US" dirty="0"/>
          </a:p>
        </p:txBody>
      </p:sp>
    </p:spTree>
    <p:extLst>
      <p:ext uri="{BB962C8B-B14F-4D97-AF65-F5344CB8AC3E}">
        <p14:creationId xmlns:p14="http://schemas.microsoft.com/office/powerpoint/2010/main" val="110515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B5D895-0AB9-4F25-A450-F3FBDAAAB389}" type="slidenum">
              <a:rPr lang="en-US" smtClean="0"/>
              <a:pPr/>
              <a:t>8</a:t>
            </a:fld>
            <a:endParaRPr lang="en-US" dirty="0"/>
          </a:p>
        </p:txBody>
      </p:sp>
    </p:spTree>
    <p:extLst>
      <p:ext uri="{BB962C8B-B14F-4D97-AF65-F5344CB8AC3E}">
        <p14:creationId xmlns:p14="http://schemas.microsoft.com/office/powerpoint/2010/main" val="421866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B5D895-0AB9-4F25-A450-F3FBDAAAB389}" type="slidenum">
              <a:rPr lang="en-US" smtClean="0"/>
              <a:pPr/>
              <a:t>9</a:t>
            </a:fld>
            <a:endParaRPr lang="en-US" dirty="0"/>
          </a:p>
        </p:txBody>
      </p:sp>
    </p:spTree>
    <p:extLst>
      <p:ext uri="{BB962C8B-B14F-4D97-AF65-F5344CB8AC3E}">
        <p14:creationId xmlns:p14="http://schemas.microsoft.com/office/powerpoint/2010/main" val="3477406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F7696F0-5EED-4F01-968E-BB46CC5A6CFF}" type="datetime1">
              <a:rPr lang="en-US" smtClean="0"/>
              <a:pPr/>
              <a:t>8/21/2014</a:t>
            </a:fld>
            <a:endParaRPr lang="en-US" dirty="0"/>
          </a:p>
        </p:txBody>
      </p:sp>
      <p:sp>
        <p:nvSpPr>
          <p:cNvPr id="5" name="Footer Placeholder 4"/>
          <p:cNvSpPr>
            <a:spLocks noGrp="1"/>
          </p:cNvSpPr>
          <p:nvPr>
            <p:ph type="ftr" sz="quarter" idx="11"/>
          </p:nvPr>
        </p:nvSpPr>
        <p:spPr/>
        <p:txBody>
          <a:bodyPr/>
          <a:lstStyle/>
          <a:p>
            <a:r>
              <a:rPr lang="en-US" dirty="0" smtClean="0"/>
              <a:t>PG</a:t>
            </a:r>
            <a:endParaRPr lang="en-US" dirty="0"/>
          </a:p>
        </p:txBody>
      </p:sp>
      <p:sp>
        <p:nvSpPr>
          <p:cNvPr id="6" name="Slide Number Placeholder 5"/>
          <p:cNvSpPr>
            <a:spLocks noGrp="1"/>
          </p:cNvSpPr>
          <p:nvPr>
            <p:ph type="sldNum" sz="quarter" idx="12"/>
          </p:nvPr>
        </p:nvSpPr>
        <p:spPr/>
        <p:txBody>
          <a:bodyPr/>
          <a:lstStyle/>
          <a:p>
            <a:fld id="{A8FA13BB-741C-4EF0-8F8D-F799AB151EE7}" type="slidenum">
              <a:rPr lang="en-US" smtClean="0"/>
              <a:pPr/>
              <a:t>‹#›</a:t>
            </a:fld>
            <a:endParaRPr lang="en-US" dirty="0"/>
          </a:p>
        </p:txBody>
      </p:sp>
      <p:pic>
        <p:nvPicPr>
          <p:cNvPr id="7" name="Picture 2" descr="S:\CISShare\IS\communications\CIS\CIS-ITSS\Laserfiche\FOR TEMPLATES\FOR PPT\LaserficheMast.t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85800"/>
            <a:ext cx="9144000"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Box 2"/>
          <p:cNvSpPr txBox="1">
            <a:spLocks noChangeArrowheads="1"/>
          </p:cNvSpPr>
          <p:nvPr userDrawn="1"/>
        </p:nvSpPr>
        <p:spPr bwMode="auto">
          <a:xfrm>
            <a:off x="5718175" y="304800"/>
            <a:ext cx="3121025" cy="3810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r">
              <a:lnSpc>
                <a:spcPct val="115000"/>
              </a:lnSpc>
              <a:spcBef>
                <a:spcPts val="0"/>
              </a:spcBef>
              <a:spcAft>
                <a:spcPts val="1000"/>
              </a:spcAft>
            </a:pPr>
            <a:r>
              <a:rPr lang="en-US" sz="1200" dirty="0">
                <a:solidFill>
                  <a:srgbClr val="3777BC"/>
                </a:solidFill>
                <a:effectLst/>
                <a:latin typeface="Calibri"/>
                <a:ea typeface="Calibri"/>
                <a:cs typeface="Calibri"/>
              </a:rPr>
              <a:t>Smarter  </a:t>
            </a:r>
            <a:r>
              <a:rPr lang="en-US" sz="1200" dirty="0">
                <a:solidFill>
                  <a:srgbClr val="3777BC"/>
                </a:solidFill>
                <a:effectLst/>
                <a:latin typeface="Arial"/>
                <a:ea typeface="Calibri"/>
                <a:cs typeface="Times New Roman"/>
              </a:rPr>
              <a:t>■ </a:t>
            </a:r>
            <a:r>
              <a:rPr lang="en-US" sz="1200" dirty="0">
                <a:solidFill>
                  <a:srgbClr val="3777BC"/>
                </a:solidFill>
                <a:effectLst/>
                <a:latin typeface="Calibri"/>
                <a:ea typeface="Calibri"/>
                <a:cs typeface="Calibri"/>
              </a:rPr>
              <a:t> Faster  </a:t>
            </a:r>
            <a:r>
              <a:rPr lang="en-US" sz="1200" dirty="0">
                <a:solidFill>
                  <a:srgbClr val="174A7C"/>
                </a:solidFill>
                <a:effectLst/>
                <a:latin typeface="Arial"/>
                <a:ea typeface="Calibri"/>
                <a:cs typeface="Times New Roman"/>
              </a:rPr>
              <a:t>■ </a:t>
            </a:r>
            <a:r>
              <a:rPr lang="en-US" sz="1200" dirty="0">
                <a:solidFill>
                  <a:srgbClr val="174A7C"/>
                </a:solidFill>
                <a:effectLst/>
                <a:latin typeface="Calibri"/>
                <a:ea typeface="Calibri"/>
                <a:cs typeface="Calibri"/>
              </a:rPr>
              <a:t> More Efficient</a:t>
            </a:r>
            <a:endParaRPr lang="en-US" sz="1200" dirty="0">
              <a:effectLst/>
              <a:latin typeface="Calibri"/>
              <a:ea typeface="Calibri"/>
              <a:cs typeface="Times New Roman"/>
            </a:endParaRPr>
          </a:p>
        </p:txBody>
      </p:sp>
      <p:cxnSp>
        <p:nvCxnSpPr>
          <p:cNvPr id="11" name="Straight Connector 10"/>
          <p:cNvCxnSpPr/>
          <p:nvPr userDrawn="1"/>
        </p:nvCxnSpPr>
        <p:spPr>
          <a:xfrm flipH="1">
            <a:off x="307848" y="6324600"/>
            <a:ext cx="8531352"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3" descr="S:\CISShare\IS\communications\CIS\CIS-ITSS\Laserfiche\FOR TEMPLATES\FOR PPT\DigiDoc.t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848" y="4628853"/>
            <a:ext cx="1163638" cy="147161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itle 14"/>
          <p:cNvSpPr>
            <a:spLocks noGrp="1"/>
          </p:cNvSpPr>
          <p:nvPr>
            <p:ph type="title" hasCustomPrompt="1"/>
          </p:nvPr>
        </p:nvSpPr>
        <p:spPr>
          <a:xfrm>
            <a:off x="5330825" y="4514346"/>
            <a:ext cx="3508375" cy="419159"/>
          </a:xfrm>
        </p:spPr>
        <p:txBody>
          <a:bodyPr anchor="t">
            <a:normAutofit/>
          </a:bodyPr>
          <a:lstStyle>
            <a:lvl1pPr algn="r">
              <a:defRPr sz="2400" baseline="0">
                <a:solidFill>
                  <a:srgbClr val="500000"/>
                </a:solidFill>
                <a:latin typeface="Arial" pitchFamily="34" charset="0"/>
                <a:cs typeface="Arial" pitchFamily="34" charset="0"/>
              </a:defRPr>
            </a:lvl1pPr>
          </a:lstStyle>
          <a:p>
            <a:r>
              <a:rPr lang="en-US" dirty="0" err="1" smtClean="0"/>
              <a:t>Laserfiche</a:t>
            </a:r>
            <a:r>
              <a:rPr lang="en-US" dirty="0" smtClean="0"/>
              <a:t> Presentation</a:t>
            </a:r>
            <a:endParaRPr lang="en-US" dirty="0"/>
          </a:p>
        </p:txBody>
      </p:sp>
    </p:spTree>
    <p:extLst>
      <p:ext uri="{BB962C8B-B14F-4D97-AF65-F5344CB8AC3E}">
        <p14:creationId xmlns:p14="http://schemas.microsoft.com/office/powerpoint/2010/main" val="18475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AB673-8DFF-492D-A30F-6E61775E1BFB}" type="datetime1">
              <a:rPr lang="en-US" smtClean="0"/>
              <a:pPr/>
              <a:t>8/21/2014</a:t>
            </a:fld>
            <a:endParaRPr lang="en-US" dirty="0"/>
          </a:p>
        </p:txBody>
      </p:sp>
      <p:sp>
        <p:nvSpPr>
          <p:cNvPr id="5" name="Footer Placeholder 4"/>
          <p:cNvSpPr>
            <a:spLocks noGrp="1"/>
          </p:cNvSpPr>
          <p:nvPr>
            <p:ph type="ftr" sz="quarter" idx="11"/>
          </p:nvPr>
        </p:nvSpPr>
        <p:spPr/>
        <p:txBody>
          <a:bodyPr/>
          <a:lstStyle/>
          <a:p>
            <a:r>
              <a:rPr lang="en-US" dirty="0" smtClean="0"/>
              <a:t>PG</a:t>
            </a:r>
            <a:endParaRPr lang="en-US" dirty="0"/>
          </a:p>
        </p:txBody>
      </p:sp>
      <p:sp>
        <p:nvSpPr>
          <p:cNvPr id="6" name="Slide Number Placeholder 5"/>
          <p:cNvSpPr>
            <a:spLocks noGrp="1"/>
          </p:cNvSpPr>
          <p:nvPr>
            <p:ph type="sldNum" sz="quarter" idx="12"/>
          </p:nvPr>
        </p:nvSpPr>
        <p:spPr/>
        <p:txBody>
          <a:bodyPr/>
          <a:lstStyle/>
          <a:p>
            <a:fld id="{A8FA13BB-741C-4EF0-8F8D-F799AB151EE7}" type="slidenum">
              <a:rPr lang="en-US" smtClean="0"/>
              <a:pPr/>
              <a:t>‹#›</a:t>
            </a:fld>
            <a:endParaRPr lang="en-US" dirty="0"/>
          </a:p>
        </p:txBody>
      </p:sp>
    </p:spTree>
    <p:extLst>
      <p:ext uri="{BB962C8B-B14F-4D97-AF65-F5344CB8AC3E}">
        <p14:creationId xmlns:p14="http://schemas.microsoft.com/office/powerpoint/2010/main" val="97018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630125-10FB-44AD-B516-7724DF4E27E9}" type="datetime1">
              <a:rPr lang="en-US" smtClean="0"/>
              <a:pPr/>
              <a:t>8/21/2014</a:t>
            </a:fld>
            <a:endParaRPr lang="en-US" dirty="0"/>
          </a:p>
        </p:txBody>
      </p:sp>
      <p:sp>
        <p:nvSpPr>
          <p:cNvPr id="5" name="Footer Placeholder 4"/>
          <p:cNvSpPr>
            <a:spLocks noGrp="1"/>
          </p:cNvSpPr>
          <p:nvPr>
            <p:ph type="ftr" sz="quarter" idx="11"/>
          </p:nvPr>
        </p:nvSpPr>
        <p:spPr/>
        <p:txBody>
          <a:bodyPr/>
          <a:lstStyle/>
          <a:p>
            <a:r>
              <a:rPr lang="en-US" dirty="0" smtClean="0"/>
              <a:t>PG</a:t>
            </a:r>
            <a:endParaRPr lang="en-US" dirty="0"/>
          </a:p>
        </p:txBody>
      </p:sp>
      <p:sp>
        <p:nvSpPr>
          <p:cNvPr id="6" name="Slide Number Placeholder 5"/>
          <p:cNvSpPr>
            <a:spLocks noGrp="1"/>
          </p:cNvSpPr>
          <p:nvPr>
            <p:ph type="sldNum" sz="quarter" idx="12"/>
          </p:nvPr>
        </p:nvSpPr>
        <p:spPr/>
        <p:txBody>
          <a:bodyPr/>
          <a:lstStyle/>
          <a:p>
            <a:fld id="{A8FA13BB-741C-4EF0-8F8D-F799AB151EE7}" type="slidenum">
              <a:rPr lang="en-US" smtClean="0"/>
              <a:pPr/>
              <a:t>‹#›</a:t>
            </a:fld>
            <a:endParaRPr lang="en-US" dirty="0"/>
          </a:p>
        </p:txBody>
      </p:sp>
    </p:spTree>
    <p:extLst>
      <p:ext uri="{BB962C8B-B14F-4D97-AF65-F5344CB8AC3E}">
        <p14:creationId xmlns:p14="http://schemas.microsoft.com/office/powerpoint/2010/main" val="209075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7" name="Picture 6" descr="CushingCov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76645"/>
            <a:ext cx="7772400" cy="1470025"/>
          </a:xfrm>
        </p:spPr>
        <p:txBody>
          <a:bodyPr>
            <a:normAutofit/>
          </a:bodyPr>
          <a:lstStyle>
            <a:lvl1pPr algn="ctr">
              <a:defRPr sz="3400">
                <a:solidFill>
                  <a:srgbClr val="8000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5052731"/>
            <a:ext cx="6400800" cy="1572298"/>
          </a:xfrm>
        </p:spPr>
        <p:txBody>
          <a:bodyPr>
            <a:normAutofit/>
          </a:bodyPr>
          <a:lstStyle>
            <a:lvl1pPr marL="0" indent="0" algn="ctr">
              <a:buNone/>
              <a:defRPr sz="2400">
                <a:solidFill>
                  <a:srgbClr val="FFFFF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A77F48-8BE3-DE49-AD04-859409646877}" type="datetimeFigureOut">
              <a:rPr lang="en-US" smtClean="0"/>
              <a:t>8/21/2014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E174D9-DD59-FA49-9653-37ABDE9F43E0}" type="slidenum">
              <a:rPr lang="en-US" smtClean="0"/>
              <a:t>‹#›</a:t>
            </a:fld>
            <a:endParaRPr lang="en-US"/>
          </a:p>
        </p:txBody>
      </p:sp>
    </p:spTree>
    <p:extLst>
      <p:ext uri="{BB962C8B-B14F-4D97-AF65-F5344CB8AC3E}">
        <p14:creationId xmlns:p14="http://schemas.microsoft.com/office/powerpoint/2010/main" val="3514220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CushingCov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76645"/>
            <a:ext cx="7772400" cy="1470025"/>
          </a:xfrm>
        </p:spPr>
        <p:txBody>
          <a:bodyPr>
            <a:normAutofit/>
          </a:bodyPr>
          <a:lstStyle>
            <a:lvl1pPr algn="ctr">
              <a:defRPr sz="3400">
                <a:solidFill>
                  <a:srgbClr val="8000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5052731"/>
            <a:ext cx="6400800" cy="1572298"/>
          </a:xfrm>
        </p:spPr>
        <p:txBody>
          <a:bodyPr>
            <a:normAutofit/>
          </a:bodyPr>
          <a:lstStyle>
            <a:lvl1pPr marL="0" indent="0" algn="ctr">
              <a:buNone/>
              <a:defRPr sz="2400">
                <a:solidFill>
                  <a:srgbClr val="FFFFF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869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641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880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261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816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096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59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txBox="1">
            <a:spLocks/>
          </p:cNvSpPr>
          <p:nvPr userDrawn="1"/>
        </p:nvSpPr>
        <p:spPr>
          <a:xfrm>
            <a:off x="0" y="274638"/>
            <a:ext cx="9144000" cy="1143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chemeClr val="bg1"/>
              </a:solidFill>
              <a:latin typeface="Arial" pitchFamily="34" charset="0"/>
              <a:cs typeface="Arial" pitchFamily="34" charset="0"/>
            </a:endParaRPr>
          </a:p>
        </p:txBody>
      </p:sp>
      <p:sp>
        <p:nvSpPr>
          <p:cNvPr id="9" name="Rectangle 8"/>
          <p:cNvSpPr/>
          <p:nvPr userDrawn="1"/>
        </p:nvSpPr>
        <p:spPr>
          <a:xfrm>
            <a:off x="0" y="6248400"/>
            <a:ext cx="9144000" cy="381000"/>
          </a:xfrm>
          <a:prstGeom prst="rect">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152400" y="6322368"/>
            <a:ext cx="3505200" cy="230832"/>
          </a:xfrm>
          <a:prstGeom prst="rect">
            <a:avLst/>
          </a:prstGeom>
          <a:noFill/>
        </p:spPr>
        <p:txBody>
          <a:bodyPr wrap="square" rtlCol="0" anchor="ctr">
            <a:spAutoFit/>
          </a:bodyPr>
          <a:lstStyle/>
          <a:p>
            <a:r>
              <a:rPr lang="en-US" sz="900" b="1" dirty="0">
                <a:solidFill>
                  <a:schemeClr val="bg1"/>
                </a:solidFill>
                <a:latin typeface="Arial" pitchFamily="34" charset="0"/>
                <a:cs typeface="Arial" pitchFamily="34" charset="0"/>
              </a:rPr>
              <a:t>IT Solutions &amp; Support | </a:t>
            </a:r>
            <a:r>
              <a:rPr lang="en-US" sz="900" dirty="0">
                <a:solidFill>
                  <a:schemeClr val="bg1"/>
                </a:solidFill>
                <a:latin typeface="Arial" pitchFamily="34" charset="0"/>
                <a:cs typeface="Arial" pitchFamily="34" charset="0"/>
              </a:rPr>
              <a:t>Texas A&amp;M </a:t>
            </a:r>
            <a:r>
              <a:rPr lang="en-US" sz="900" b="1" dirty="0">
                <a:solidFill>
                  <a:schemeClr val="bg1"/>
                </a:solidFill>
                <a:latin typeface="Arial" pitchFamily="34" charset="0"/>
                <a:cs typeface="Arial" pitchFamily="34" charset="0"/>
              </a:rPr>
              <a:t>Information Technology</a:t>
            </a:r>
            <a:endParaRPr lang="en-US" sz="900" dirty="0">
              <a:solidFill>
                <a:schemeClr val="bg1"/>
              </a:solidFill>
              <a:latin typeface="Arial" pitchFamily="34" charset="0"/>
              <a:cs typeface="Arial" pitchFamily="34" charset="0"/>
            </a:endParaRPr>
          </a:p>
        </p:txBody>
      </p:sp>
      <p:sp>
        <p:nvSpPr>
          <p:cNvPr id="11" name="Slide Number Placeholder 5"/>
          <p:cNvSpPr txBox="1">
            <a:spLocks/>
          </p:cNvSpPr>
          <p:nvPr userDrawn="1"/>
        </p:nvSpPr>
        <p:spPr>
          <a:xfrm>
            <a:off x="6858000" y="62484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smtClean="0">
                <a:solidFill>
                  <a:schemeClr val="bg1"/>
                </a:solidFill>
              </a:rPr>
              <a:t>PG</a:t>
            </a:r>
            <a:r>
              <a:rPr lang="en-US" b="1" dirty="0" smtClean="0">
                <a:solidFill>
                  <a:schemeClr val="bg1"/>
                </a:solidFill>
              </a:rPr>
              <a:t> </a:t>
            </a:r>
            <a:fld id="{A8FA13BB-741C-4EF0-8F8D-F799AB151EE7}" type="slidenum">
              <a:rPr lang="en-US" sz="1800" b="1" smtClean="0">
                <a:solidFill>
                  <a:schemeClr val="bg1"/>
                </a:solidFill>
              </a:rPr>
              <a:pPr/>
              <a:t>‹#›</a:t>
            </a:fld>
            <a:endParaRPr lang="en-US" sz="1800" b="1" dirty="0">
              <a:solidFill>
                <a:schemeClr val="bg1"/>
              </a:solidFill>
            </a:endParaRPr>
          </a:p>
        </p:txBody>
      </p:sp>
      <p:sp>
        <p:nvSpPr>
          <p:cNvPr id="15" name="Text Placeholder 14"/>
          <p:cNvSpPr>
            <a:spLocks noGrp="1"/>
          </p:cNvSpPr>
          <p:nvPr>
            <p:ph type="body" sz="quarter" idx="14"/>
          </p:nvPr>
        </p:nvSpPr>
        <p:spPr>
          <a:xfrm>
            <a:off x="457200" y="1524000"/>
            <a:ext cx="8229600" cy="4495800"/>
          </a:xfrm>
        </p:spPr>
        <p:txBody>
          <a:bodyPr/>
          <a:lstStyle>
            <a:lvl1pPr marL="0" indent="0">
              <a:buNone/>
              <a:defRPr sz="2000">
                <a:solidFill>
                  <a:srgbClr val="3777BC"/>
                </a:solidFill>
                <a:latin typeface="Arial" pitchFamily="34" charset="0"/>
                <a:cs typeface="Arial" pitchFamily="34" charset="0"/>
              </a:defRPr>
            </a:lvl1pPr>
            <a:lvl2pPr marL="457200" indent="0">
              <a:buNone/>
              <a:defRPr sz="1600">
                <a:solidFill>
                  <a:srgbClr val="58595B"/>
                </a:solidFill>
                <a:latin typeface="Arial" pitchFamily="34" charset="0"/>
                <a:cs typeface="Arial" pitchFamily="34" charset="0"/>
              </a:defRPr>
            </a:lvl2pPr>
            <a:lvl3pPr marL="1143000" indent="-228600">
              <a:buFont typeface="Arial" pitchFamily="34" charset="0"/>
              <a:buChar char="■"/>
              <a:defRPr>
                <a:solidFill>
                  <a:srgbClr val="809C4C"/>
                </a:solidFil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p:nvPr>
        </p:nvSpPr>
        <p:spPr>
          <a:xfrm>
            <a:off x="457200" y="274638"/>
            <a:ext cx="8229600" cy="1143000"/>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33288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307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094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779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77F48-8BE3-DE49-AD04-859409646877}" type="datetimeFigureOut">
              <a:rPr lang="en-US" smtClean="0">
                <a:solidFill>
                  <a:prstClr val="black">
                    <a:tint val="75000"/>
                  </a:prstClr>
                </a:solidFill>
              </a:rPr>
              <a:pPr/>
              <a:t>8/21/2014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E174D9-DD59-FA49-9653-37ABDE9F43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26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37B4292-848C-4F8A-8950-6EB7AF09265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770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9D8A5-906A-4228-9569-43E25A77F61A}" type="datetime1">
              <a:rPr lang="en-US" smtClean="0"/>
              <a:pPr/>
              <a:t>8/21/2014</a:t>
            </a:fld>
            <a:endParaRPr lang="en-US" dirty="0"/>
          </a:p>
        </p:txBody>
      </p:sp>
      <p:sp>
        <p:nvSpPr>
          <p:cNvPr id="5" name="Footer Placeholder 4"/>
          <p:cNvSpPr>
            <a:spLocks noGrp="1"/>
          </p:cNvSpPr>
          <p:nvPr>
            <p:ph type="ftr" sz="quarter" idx="11"/>
          </p:nvPr>
        </p:nvSpPr>
        <p:spPr/>
        <p:txBody>
          <a:bodyPr/>
          <a:lstStyle/>
          <a:p>
            <a:r>
              <a:rPr lang="en-US" dirty="0" smtClean="0"/>
              <a:t>PG</a:t>
            </a:r>
            <a:endParaRPr lang="en-US" dirty="0"/>
          </a:p>
        </p:txBody>
      </p:sp>
      <p:sp>
        <p:nvSpPr>
          <p:cNvPr id="6" name="Slide Number Placeholder 5"/>
          <p:cNvSpPr>
            <a:spLocks noGrp="1"/>
          </p:cNvSpPr>
          <p:nvPr>
            <p:ph type="sldNum" sz="quarter" idx="12"/>
          </p:nvPr>
        </p:nvSpPr>
        <p:spPr/>
        <p:txBody>
          <a:bodyPr/>
          <a:lstStyle/>
          <a:p>
            <a:fld id="{A8FA13BB-741C-4EF0-8F8D-F799AB151EE7}" type="slidenum">
              <a:rPr lang="en-US" smtClean="0"/>
              <a:pPr/>
              <a:t>‹#›</a:t>
            </a:fld>
            <a:endParaRPr lang="en-US" dirty="0"/>
          </a:p>
        </p:txBody>
      </p:sp>
    </p:spTree>
    <p:extLst>
      <p:ext uri="{BB962C8B-B14F-4D97-AF65-F5344CB8AC3E}">
        <p14:creationId xmlns:p14="http://schemas.microsoft.com/office/powerpoint/2010/main" val="2934873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DF430F-0E52-4D7B-9D7B-8ECB2F39F48F}" type="datetime1">
              <a:rPr lang="en-US" smtClean="0"/>
              <a:pPr/>
              <a:t>8/21/2014</a:t>
            </a:fld>
            <a:endParaRPr lang="en-US" dirty="0"/>
          </a:p>
        </p:txBody>
      </p:sp>
      <p:sp>
        <p:nvSpPr>
          <p:cNvPr id="6" name="Footer Placeholder 5"/>
          <p:cNvSpPr>
            <a:spLocks noGrp="1"/>
          </p:cNvSpPr>
          <p:nvPr>
            <p:ph type="ftr" sz="quarter" idx="11"/>
          </p:nvPr>
        </p:nvSpPr>
        <p:spPr/>
        <p:txBody>
          <a:bodyPr/>
          <a:lstStyle/>
          <a:p>
            <a:r>
              <a:rPr lang="en-US" dirty="0" smtClean="0"/>
              <a:t>PG</a:t>
            </a:r>
            <a:endParaRPr lang="en-US" dirty="0"/>
          </a:p>
        </p:txBody>
      </p:sp>
      <p:sp>
        <p:nvSpPr>
          <p:cNvPr id="7" name="Slide Number Placeholder 6"/>
          <p:cNvSpPr>
            <a:spLocks noGrp="1"/>
          </p:cNvSpPr>
          <p:nvPr>
            <p:ph type="sldNum" sz="quarter" idx="12"/>
          </p:nvPr>
        </p:nvSpPr>
        <p:spPr/>
        <p:txBody>
          <a:bodyPr/>
          <a:lstStyle/>
          <a:p>
            <a:fld id="{A8FA13BB-741C-4EF0-8F8D-F799AB151EE7}" type="slidenum">
              <a:rPr lang="en-US" smtClean="0"/>
              <a:pPr/>
              <a:t>‹#›</a:t>
            </a:fld>
            <a:endParaRPr lang="en-US" dirty="0"/>
          </a:p>
        </p:txBody>
      </p:sp>
    </p:spTree>
    <p:extLst>
      <p:ext uri="{BB962C8B-B14F-4D97-AF65-F5344CB8AC3E}">
        <p14:creationId xmlns:p14="http://schemas.microsoft.com/office/powerpoint/2010/main" val="359236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FF39D6-821A-41D3-83A5-42140A5F25F8}" type="datetime1">
              <a:rPr lang="en-US" smtClean="0"/>
              <a:pPr/>
              <a:t>8/21/2014</a:t>
            </a:fld>
            <a:endParaRPr lang="en-US" dirty="0"/>
          </a:p>
        </p:txBody>
      </p:sp>
      <p:sp>
        <p:nvSpPr>
          <p:cNvPr id="8" name="Footer Placeholder 7"/>
          <p:cNvSpPr>
            <a:spLocks noGrp="1"/>
          </p:cNvSpPr>
          <p:nvPr>
            <p:ph type="ftr" sz="quarter" idx="11"/>
          </p:nvPr>
        </p:nvSpPr>
        <p:spPr/>
        <p:txBody>
          <a:bodyPr/>
          <a:lstStyle/>
          <a:p>
            <a:r>
              <a:rPr lang="en-US" dirty="0" smtClean="0"/>
              <a:t>PG</a:t>
            </a:r>
            <a:endParaRPr lang="en-US" dirty="0"/>
          </a:p>
        </p:txBody>
      </p:sp>
      <p:sp>
        <p:nvSpPr>
          <p:cNvPr id="9" name="Slide Number Placeholder 8"/>
          <p:cNvSpPr>
            <a:spLocks noGrp="1"/>
          </p:cNvSpPr>
          <p:nvPr>
            <p:ph type="sldNum" sz="quarter" idx="12"/>
          </p:nvPr>
        </p:nvSpPr>
        <p:spPr/>
        <p:txBody>
          <a:bodyPr/>
          <a:lstStyle/>
          <a:p>
            <a:fld id="{A8FA13BB-741C-4EF0-8F8D-F799AB151EE7}" type="slidenum">
              <a:rPr lang="en-US" smtClean="0"/>
              <a:pPr/>
              <a:t>‹#›</a:t>
            </a:fld>
            <a:endParaRPr lang="en-US" dirty="0"/>
          </a:p>
        </p:txBody>
      </p:sp>
    </p:spTree>
    <p:extLst>
      <p:ext uri="{BB962C8B-B14F-4D97-AF65-F5344CB8AC3E}">
        <p14:creationId xmlns:p14="http://schemas.microsoft.com/office/powerpoint/2010/main" val="1351040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66FDE1-F928-4276-A8BD-6AAC1C81630D}" type="datetime1">
              <a:rPr lang="en-US" smtClean="0"/>
              <a:pPr/>
              <a:t>8/21/2014</a:t>
            </a:fld>
            <a:endParaRPr lang="en-US" dirty="0"/>
          </a:p>
        </p:txBody>
      </p:sp>
      <p:sp>
        <p:nvSpPr>
          <p:cNvPr id="4" name="Footer Placeholder 3"/>
          <p:cNvSpPr>
            <a:spLocks noGrp="1"/>
          </p:cNvSpPr>
          <p:nvPr>
            <p:ph type="ftr" sz="quarter" idx="11"/>
          </p:nvPr>
        </p:nvSpPr>
        <p:spPr/>
        <p:txBody>
          <a:bodyPr/>
          <a:lstStyle/>
          <a:p>
            <a:r>
              <a:rPr lang="en-US" dirty="0" smtClean="0"/>
              <a:t>PG</a:t>
            </a:r>
            <a:endParaRPr lang="en-US" dirty="0"/>
          </a:p>
        </p:txBody>
      </p:sp>
      <p:sp>
        <p:nvSpPr>
          <p:cNvPr id="5" name="Slide Number Placeholder 4"/>
          <p:cNvSpPr>
            <a:spLocks noGrp="1"/>
          </p:cNvSpPr>
          <p:nvPr>
            <p:ph type="sldNum" sz="quarter" idx="12"/>
          </p:nvPr>
        </p:nvSpPr>
        <p:spPr/>
        <p:txBody>
          <a:bodyPr/>
          <a:lstStyle/>
          <a:p>
            <a:fld id="{A8FA13BB-741C-4EF0-8F8D-F799AB151EE7}" type="slidenum">
              <a:rPr lang="en-US" smtClean="0"/>
              <a:pPr/>
              <a:t>‹#›</a:t>
            </a:fld>
            <a:endParaRPr lang="en-US" dirty="0"/>
          </a:p>
        </p:txBody>
      </p:sp>
    </p:spTree>
    <p:extLst>
      <p:ext uri="{BB962C8B-B14F-4D97-AF65-F5344CB8AC3E}">
        <p14:creationId xmlns:p14="http://schemas.microsoft.com/office/powerpoint/2010/main" val="68232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EFF6E-8B01-4D39-818C-397C2DFCB353}" type="datetime1">
              <a:rPr lang="en-US" smtClean="0"/>
              <a:pPr/>
              <a:t>8/21/2014</a:t>
            </a:fld>
            <a:endParaRPr lang="en-US" dirty="0"/>
          </a:p>
        </p:txBody>
      </p:sp>
      <p:sp>
        <p:nvSpPr>
          <p:cNvPr id="3" name="Footer Placeholder 2"/>
          <p:cNvSpPr>
            <a:spLocks noGrp="1"/>
          </p:cNvSpPr>
          <p:nvPr>
            <p:ph type="ftr" sz="quarter" idx="11"/>
          </p:nvPr>
        </p:nvSpPr>
        <p:spPr/>
        <p:txBody>
          <a:bodyPr/>
          <a:lstStyle/>
          <a:p>
            <a:r>
              <a:rPr lang="en-US" dirty="0" smtClean="0"/>
              <a:t>PG</a:t>
            </a:r>
            <a:endParaRPr lang="en-US" dirty="0"/>
          </a:p>
        </p:txBody>
      </p:sp>
      <p:sp>
        <p:nvSpPr>
          <p:cNvPr id="4" name="Slide Number Placeholder 3"/>
          <p:cNvSpPr>
            <a:spLocks noGrp="1"/>
          </p:cNvSpPr>
          <p:nvPr>
            <p:ph type="sldNum" sz="quarter" idx="12"/>
          </p:nvPr>
        </p:nvSpPr>
        <p:spPr/>
        <p:txBody>
          <a:bodyPr/>
          <a:lstStyle/>
          <a:p>
            <a:fld id="{A8FA13BB-741C-4EF0-8F8D-F799AB151EE7}" type="slidenum">
              <a:rPr lang="en-US" smtClean="0"/>
              <a:pPr/>
              <a:t>‹#›</a:t>
            </a:fld>
            <a:endParaRPr lang="en-US" dirty="0"/>
          </a:p>
        </p:txBody>
      </p:sp>
    </p:spTree>
    <p:extLst>
      <p:ext uri="{BB962C8B-B14F-4D97-AF65-F5344CB8AC3E}">
        <p14:creationId xmlns:p14="http://schemas.microsoft.com/office/powerpoint/2010/main" val="1913179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182F6-3BBB-4700-B424-91C0E71774A7}" type="datetime1">
              <a:rPr lang="en-US" smtClean="0"/>
              <a:pPr/>
              <a:t>8/21/2014</a:t>
            </a:fld>
            <a:endParaRPr lang="en-US" dirty="0"/>
          </a:p>
        </p:txBody>
      </p:sp>
      <p:sp>
        <p:nvSpPr>
          <p:cNvPr id="6" name="Footer Placeholder 5"/>
          <p:cNvSpPr>
            <a:spLocks noGrp="1"/>
          </p:cNvSpPr>
          <p:nvPr>
            <p:ph type="ftr" sz="quarter" idx="11"/>
          </p:nvPr>
        </p:nvSpPr>
        <p:spPr/>
        <p:txBody>
          <a:bodyPr/>
          <a:lstStyle/>
          <a:p>
            <a:r>
              <a:rPr lang="en-US" dirty="0" smtClean="0"/>
              <a:t>PG</a:t>
            </a:r>
            <a:endParaRPr lang="en-US" dirty="0"/>
          </a:p>
        </p:txBody>
      </p:sp>
      <p:sp>
        <p:nvSpPr>
          <p:cNvPr id="7" name="Slide Number Placeholder 6"/>
          <p:cNvSpPr>
            <a:spLocks noGrp="1"/>
          </p:cNvSpPr>
          <p:nvPr>
            <p:ph type="sldNum" sz="quarter" idx="12"/>
          </p:nvPr>
        </p:nvSpPr>
        <p:spPr/>
        <p:txBody>
          <a:bodyPr/>
          <a:lstStyle/>
          <a:p>
            <a:fld id="{A8FA13BB-741C-4EF0-8F8D-F799AB151EE7}" type="slidenum">
              <a:rPr lang="en-US" smtClean="0"/>
              <a:pPr/>
              <a:t>‹#›</a:t>
            </a:fld>
            <a:endParaRPr lang="en-US" dirty="0"/>
          </a:p>
        </p:txBody>
      </p:sp>
    </p:spTree>
    <p:extLst>
      <p:ext uri="{BB962C8B-B14F-4D97-AF65-F5344CB8AC3E}">
        <p14:creationId xmlns:p14="http://schemas.microsoft.com/office/powerpoint/2010/main" val="1502587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4F8ED2-602D-4A9A-B901-9AA8D2F1B509}" type="datetime1">
              <a:rPr lang="en-US" smtClean="0"/>
              <a:pPr/>
              <a:t>8/21/2014</a:t>
            </a:fld>
            <a:endParaRPr lang="en-US" dirty="0"/>
          </a:p>
        </p:txBody>
      </p:sp>
      <p:sp>
        <p:nvSpPr>
          <p:cNvPr id="6" name="Footer Placeholder 5"/>
          <p:cNvSpPr>
            <a:spLocks noGrp="1"/>
          </p:cNvSpPr>
          <p:nvPr>
            <p:ph type="ftr" sz="quarter" idx="11"/>
          </p:nvPr>
        </p:nvSpPr>
        <p:spPr/>
        <p:txBody>
          <a:bodyPr/>
          <a:lstStyle/>
          <a:p>
            <a:r>
              <a:rPr lang="en-US" dirty="0" smtClean="0"/>
              <a:t>PG</a:t>
            </a:r>
            <a:endParaRPr lang="en-US" dirty="0"/>
          </a:p>
        </p:txBody>
      </p:sp>
      <p:sp>
        <p:nvSpPr>
          <p:cNvPr id="7" name="Slide Number Placeholder 6"/>
          <p:cNvSpPr>
            <a:spLocks noGrp="1"/>
          </p:cNvSpPr>
          <p:nvPr>
            <p:ph type="sldNum" sz="quarter" idx="12"/>
          </p:nvPr>
        </p:nvSpPr>
        <p:spPr/>
        <p:txBody>
          <a:bodyPr/>
          <a:lstStyle/>
          <a:p>
            <a:fld id="{A8FA13BB-741C-4EF0-8F8D-F799AB151EE7}" type="slidenum">
              <a:rPr lang="en-US" smtClean="0"/>
              <a:pPr/>
              <a:t>‹#›</a:t>
            </a:fld>
            <a:endParaRPr lang="en-US" dirty="0"/>
          </a:p>
        </p:txBody>
      </p:sp>
    </p:spTree>
    <p:extLst>
      <p:ext uri="{BB962C8B-B14F-4D97-AF65-F5344CB8AC3E}">
        <p14:creationId xmlns:p14="http://schemas.microsoft.com/office/powerpoint/2010/main" val="1374655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37806-0DB5-492B-B066-78A1FAB8BE57}" type="datetime1">
              <a:rPr lang="en-US" smtClean="0"/>
              <a:pPr/>
              <a:t>8/21/2014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PG</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A13BB-741C-4EF0-8F8D-F799AB151EE7}" type="slidenum">
              <a:rPr lang="en-US" smtClean="0"/>
              <a:pPr/>
              <a:t>‹#›</a:t>
            </a:fld>
            <a:endParaRPr lang="en-US" dirty="0"/>
          </a:p>
        </p:txBody>
      </p:sp>
    </p:spTree>
    <p:extLst>
      <p:ext uri="{BB962C8B-B14F-4D97-AF65-F5344CB8AC3E}">
        <p14:creationId xmlns:p14="http://schemas.microsoft.com/office/powerpoint/2010/main" val="972213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ushingSlide.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81544" y="1395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53976" y="1729277"/>
            <a:ext cx="8132823" cy="439688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8A77F48-8BE3-DE49-AD04-859409646877}" type="datetimeFigureOut">
              <a:rPr lang="en-US" smtClean="0">
                <a:solidFill>
                  <a:prstClr val="black">
                    <a:tint val="75000"/>
                  </a:prstClr>
                </a:solidFill>
              </a:rPr>
              <a:pPr defTabSz="457200"/>
              <a:t>8/21/2014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6E174D9-DD59-FA49-9653-37ABDE9F43E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103938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457200" rtl="0" eaLnBrk="1" latinLnBrk="0" hangingPunct="1">
        <a:spcBef>
          <a:spcPct val="0"/>
        </a:spcBef>
        <a:buNone/>
        <a:defRPr sz="2600" b="1" kern="1200">
          <a:solidFill>
            <a:schemeClr val="bg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b="0" i="0" kern="1200">
          <a:solidFill>
            <a:srgbClr val="223039"/>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223039"/>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rgbClr val="223039"/>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rgbClr val="223039"/>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rgbClr val="22303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rbm@tamus.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library.tamu.edu/records"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5.tif"/></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hyperlink" Target="mailto:RMDesk@library.tamu.edu"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mailto:laserfiche@tamu.ed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TAMU-LASERFICHE@LISTSERV.TAMU.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laserfiche@tamu.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ISShare\IS\communications\CIS\CIS-ITSS\Laserfiche\FOR TEMPLATES\FOR PPT\LaserficheMas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5800"/>
            <a:ext cx="9144000"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752600" y="3657600"/>
            <a:ext cx="7008749" cy="1508105"/>
          </a:xfrm>
          <a:prstGeom prst="rect">
            <a:avLst/>
          </a:prstGeom>
          <a:noFill/>
        </p:spPr>
        <p:txBody>
          <a:bodyPr wrap="square" rtlCol="0">
            <a:spAutoFit/>
          </a:bodyPr>
          <a:lstStyle/>
          <a:p>
            <a:pPr algn="ctr"/>
            <a:r>
              <a:rPr lang="en-US" sz="2800" dirty="0" smtClean="0"/>
              <a:t>Texas </a:t>
            </a:r>
            <a:r>
              <a:rPr lang="en-US" sz="2800" dirty="0"/>
              <a:t>A&amp;M Laserfiche </a:t>
            </a:r>
            <a:r>
              <a:rPr lang="en-US" sz="2800" dirty="0" smtClean="0"/>
              <a:t>Shared Service</a:t>
            </a:r>
          </a:p>
          <a:p>
            <a:pPr algn="ctr"/>
            <a:r>
              <a:rPr lang="en-US" sz="2800" dirty="0" smtClean="0"/>
              <a:t>Records Management</a:t>
            </a:r>
          </a:p>
          <a:p>
            <a:pPr algn="ctr"/>
            <a:r>
              <a:rPr lang="en-US" dirty="0" smtClean="0">
                <a:solidFill>
                  <a:srgbClr val="500000"/>
                </a:solidFill>
              </a:rPr>
              <a:t>Hosted </a:t>
            </a:r>
            <a:r>
              <a:rPr lang="en-US" dirty="0">
                <a:solidFill>
                  <a:srgbClr val="500000"/>
                </a:solidFill>
              </a:rPr>
              <a:t>by </a:t>
            </a:r>
          </a:p>
          <a:p>
            <a:pPr algn="ctr"/>
            <a:r>
              <a:rPr lang="en-US" dirty="0">
                <a:solidFill>
                  <a:srgbClr val="500000"/>
                </a:solidFill>
              </a:rPr>
              <a:t>Texas A&amp;M Information Technology, </a:t>
            </a:r>
            <a:r>
              <a:rPr lang="en-US" dirty="0" err="1">
                <a:solidFill>
                  <a:srgbClr val="500000"/>
                </a:solidFill>
              </a:rPr>
              <a:t>Laserfiche</a:t>
            </a:r>
            <a:r>
              <a:rPr lang="en-US" dirty="0">
                <a:solidFill>
                  <a:srgbClr val="500000"/>
                </a:solidFill>
              </a:rPr>
              <a:t> and </a:t>
            </a:r>
            <a:r>
              <a:rPr lang="en-US" dirty="0" err="1">
                <a:solidFill>
                  <a:srgbClr val="500000"/>
                </a:solidFill>
              </a:rPr>
              <a:t>SMARTfiles</a:t>
            </a:r>
            <a:r>
              <a:rPr lang="en-US" dirty="0">
                <a:solidFill>
                  <a:srgbClr val="500000"/>
                </a:solidFill>
              </a:rPr>
              <a:t>    </a:t>
            </a:r>
          </a:p>
        </p:txBody>
      </p:sp>
      <p:sp>
        <p:nvSpPr>
          <p:cNvPr id="6" name="TextBox 5"/>
          <p:cNvSpPr txBox="1"/>
          <p:nvPr/>
        </p:nvSpPr>
        <p:spPr>
          <a:xfrm>
            <a:off x="4724400" y="5710535"/>
            <a:ext cx="4114800" cy="830997"/>
          </a:xfrm>
          <a:prstGeom prst="rect">
            <a:avLst/>
          </a:prstGeom>
          <a:noFill/>
        </p:spPr>
        <p:txBody>
          <a:bodyPr wrap="square" rtlCol="0">
            <a:spAutoFit/>
          </a:bodyPr>
          <a:lstStyle/>
          <a:p>
            <a:pPr algn="r"/>
            <a:r>
              <a:rPr lang="en-US" sz="1200" dirty="0" smtClean="0">
                <a:solidFill>
                  <a:srgbClr val="939598"/>
                </a:solidFill>
              </a:rPr>
              <a:t>Presented by Judith H. Lewis, PhD, MS, PMP</a:t>
            </a:r>
          </a:p>
          <a:p>
            <a:pPr algn="r"/>
            <a:r>
              <a:rPr lang="en-US" sz="1200" dirty="0" smtClean="0">
                <a:solidFill>
                  <a:srgbClr val="939598"/>
                </a:solidFill>
              </a:rPr>
              <a:t>Sr. IT Manager, Computing &amp; Information Services</a:t>
            </a:r>
            <a:br>
              <a:rPr lang="en-US" sz="1200" dirty="0" smtClean="0">
                <a:solidFill>
                  <a:srgbClr val="939598"/>
                </a:solidFill>
              </a:rPr>
            </a:br>
            <a:r>
              <a:rPr lang="en-US" sz="1200" dirty="0" smtClean="0">
                <a:solidFill>
                  <a:srgbClr val="939598"/>
                </a:solidFill>
              </a:rPr>
              <a:t> Program Manager, Texas A&amp;M IT Laserfiche Shared Service</a:t>
            </a:r>
          </a:p>
          <a:p>
            <a:pPr algn="r"/>
            <a:r>
              <a:rPr lang="en-US" sz="1200" dirty="0" smtClean="0">
                <a:solidFill>
                  <a:srgbClr val="939598"/>
                </a:solidFill>
              </a:rPr>
              <a:t>August 22, 2014</a:t>
            </a:r>
            <a:endParaRPr lang="en-US" sz="1200" dirty="0">
              <a:solidFill>
                <a:srgbClr val="939598"/>
              </a:solidFill>
            </a:endParaRPr>
          </a:p>
        </p:txBody>
      </p:sp>
      <p:cxnSp>
        <p:nvCxnSpPr>
          <p:cNvPr id="8" name="Straight Connector 7"/>
          <p:cNvCxnSpPr/>
          <p:nvPr/>
        </p:nvCxnSpPr>
        <p:spPr>
          <a:xfrm flipH="1">
            <a:off x="307848" y="6324600"/>
            <a:ext cx="853135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7" name="Picture 3" descr="S:\CISShare\IS\communications\CIS\CIS-ITSS\Laserfiche\FOR TEMPLATES\FOR PPT\DigiDoc.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848" y="4628853"/>
            <a:ext cx="1163638" cy="147161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S:\CISShare\IS\communications\CIS\CIS-ITSS\Laserfiche\FOR TEMPLATES\FOR BINDER COVER\Laserfiche_Logo_Whi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848" y="1752600"/>
            <a:ext cx="4264152" cy="718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13758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Best Practices</a:t>
            </a:r>
            <a:endParaRPr lang="en-US" sz="2400" dirty="0"/>
          </a:p>
        </p:txBody>
      </p:sp>
      <p:sp>
        <p:nvSpPr>
          <p:cNvPr id="4" name="TextBox 3"/>
          <p:cNvSpPr txBox="1"/>
          <p:nvPr/>
        </p:nvSpPr>
        <p:spPr>
          <a:xfrm>
            <a:off x="7924800" y="990600"/>
            <a:ext cx="1143000" cy="307777"/>
          </a:xfrm>
          <a:prstGeom prst="rect">
            <a:avLst/>
          </a:prstGeom>
          <a:noFill/>
        </p:spPr>
        <p:txBody>
          <a:bodyPr wrap="square" rtlCol="0">
            <a:spAutoFit/>
          </a:bodyPr>
          <a:lstStyle/>
          <a:p>
            <a:r>
              <a:rPr lang="en-US" sz="1400" i="1" dirty="0" smtClean="0">
                <a:solidFill>
                  <a:srgbClr val="FFFFFF"/>
                </a:solidFill>
              </a:rPr>
              <a:t>Judith Lewis</a:t>
            </a:r>
          </a:p>
        </p:txBody>
      </p:sp>
      <p:sp>
        <p:nvSpPr>
          <p:cNvPr id="6" name="Subtitle 1"/>
          <p:cNvSpPr>
            <a:spLocks noGrp="1"/>
          </p:cNvSpPr>
          <p:nvPr>
            <p:ph type="body" sz="quarter" idx="14"/>
          </p:nvPr>
        </p:nvSpPr>
        <p:spPr>
          <a:xfrm>
            <a:off x="457200" y="1676400"/>
            <a:ext cx="8229600" cy="3200400"/>
          </a:xfrm>
        </p:spPr>
        <p:txBody>
          <a:bodyPr>
            <a:normAutofit/>
          </a:bodyPr>
          <a:lstStyle/>
          <a:p>
            <a:pPr marL="0" indent="0">
              <a:buFont typeface="Arial" charset="0"/>
              <a:buNone/>
              <a:defRPr/>
            </a:pPr>
            <a:r>
              <a:rPr lang="en-US" sz="1700" dirty="0" smtClean="0">
                <a:latin typeface="Arial" charset="0"/>
                <a:cs typeface="Arial" charset="0"/>
              </a:rPr>
              <a:t>Best Practices:</a:t>
            </a:r>
          </a:p>
          <a:p>
            <a:pPr marL="0" indent="0">
              <a:buFont typeface="Arial" charset="0"/>
              <a:buNone/>
              <a:defRPr/>
            </a:pPr>
            <a:endParaRPr lang="en-US" sz="1700" dirty="0">
              <a:latin typeface="Arial" charset="0"/>
              <a:cs typeface="Arial" charset="0"/>
            </a:endParaRPr>
          </a:p>
          <a:p>
            <a:pPr marL="742950" lvl="1" indent="-285750">
              <a:buFont typeface="Arial"/>
              <a:buChar char="•"/>
              <a:defRPr/>
            </a:pPr>
            <a:r>
              <a:rPr lang="en-US" sz="1700" dirty="0" smtClean="0">
                <a:latin typeface="Arial" charset="0"/>
                <a:cs typeface="Arial" charset="0"/>
              </a:rPr>
              <a:t>Determine </a:t>
            </a:r>
            <a:r>
              <a:rPr lang="en-US" sz="1700" dirty="0" smtClean="0">
                <a:latin typeface="Arial" charset="0"/>
                <a:cs typeface="Arial" charset="0"/>
              </a:rPr>
              <a:t>the approval process </a:t>
            </a:r>
            <a:r>
              <a:rPr lang="en-US" sz="1700" dirty="0">
                <a:latin typeface="Arial" charset="0"/>
                <a:cs typeface="Arial" charset="0"/>
              </a:rPr>
              <a:t>for destruction in department </a:t>
            </a:r>
            <a:endParaRPr lang="en-US" sz="1700" dirty="0" smtClean="0">
              <a:latin typeface="Arial" charset="0"/>
              <a:cs typeface="Arial" charset="0"/>
            </a:endParaRPr>
          </a:p>
          <a:p>
            <a:pPr marL="742950" lvl="1" indent="-285750">
              <a:buFont typeface="Arial"/>
              <a:buChar char="•"/>
              <a:defRPr/>
            </a:pPr>
            <a:r>
              <a:rPr lang="en-US" sz="1700" dirty="0" smtClean="0">
                <a:latin typeface="Arial" charset="0"/>
                <a:cs typeface="Arial" charset="0"/>
              </a:rPr>
              <a:t>Document </a:t>
            </a:r>
            <a:r>
              <a:rPr lang="en-US" sz="1700" dirty="0">
                <a:latin typeface="Arial" charset="0"/>
                <a:cs typeface="Arial" charset="0"/>
              </a:rPr>
              <a:t>departmental procedures for destruction </a:t>
            </a:r>
            <a:r>
              <a:rPr lang="en-US" sz="1700" dirty="0" smtClean="0">
                <a:latin typeface="Arial" charset="0"/>
                <a:cs typeface="Arial" charset="0"/>
              </a:rPr>
              <a:t>process</a:t>
            </a:r>
            <a:endParaRPr lang="en-US" sz="1700" dirty="0" smtClean="0">
              <a:latin typeface="Arial" charset="0"/>
              <a:cs typeface="Arial" charset="0"/>
            </a:endParaRPr>
          </a:p>
          <a:p>
            <a:pPr marL="742950" lvl="1" indent="-285750">
              <a:buFont typeface="Arial"/>
              <a:buChar char="•"/>
              <a:defRPr/>
            </a:pPr>
            <a:r>
              <a:rPr lang="en-US" sz="1700" dirty="0" smtClean="0">
                <a:latin typeface="Arial" charset="0"/>
                <a:cs typeface="Arial" charset="0"/>
              </a:rPr>
              <a:t>Coordinate with Records Management </a:t>
            </a:r>
            <a:r>
              <a:rPr lang="en-US" sz="1700" dirty="0" smtClean="0">
                <a:latin typeface="Arial" charset="0"/>
                <a:cs typeface="Arial" charset="0"/>
              </a:rPr>
              <a:t>office for </a:t>
            </a:r>
            <a:r>
              <a:rPr lang="en-US" sz="1700" dirty="0" smtClean="0">
                <a:latin typeface="Arial" charset="0"/>
                <a:cs typeface="Arial" charset="0"/>
              </a:rPr>
              <a:t>documents of record destruction</a:t>
            </a:r>
          </a:p>
          <a:p>
            <a:pPr marL="742950" lvl="1" indent="-285750">
              <a:buFont typeface="Arial"/>
              <a:buChar char="•"/>
              <a:defRPr/>
            </a:pPr>
            <a:r>
              <a:rPr lang="en-US" sz="1700" dirty="0" smtClean="0">
                <a:latin typeface="Arial" charset="0"/>
                <a:cs typeface="Arial" charset="0"/>
              </a:rPr>
              <a:t>Determine who in the department can delete from Laserfiche</a:t>
            </a:r>
          </a:p>
          <a:p>
            <a:pPr marL="742950" lvl="1" indent="-285750">
              <a:buFont typeface="Arial"/>
              <a:buChar char="•"/>
              <a:defRPr/>
            </a:pPr>
            <a:r>
              <a:rPr lang="en-US" dirty="0">
                <a:latin typeface="Arial" charset="0"/>
                <a:cs typeface="Arial" charset="0"/>
              </a:rPr>
              <a:t>Exercise process on a regular interval</a:t>
            </a:r>
          </a:p>
          <a:p>
            <a:pPr lvl="1">
              <a:defRPr/>
            </a:pPr>
            <a:endParaRPr lang="en-US" dirty="0">
              <a:latin typeface="Arial" charset="0"/>
              <a:cs typeface="Arial" charset="0"/>
            </a:endParaRPr>
          </a:p>
          <a:p>
            <a:pPr>
              <a:defRPr/>
            </a:pPr>
            <a:endParaRPr lang="en-US" sz="2400" dirty="0" smtClean="0">
              <a:latin typeface="Arial" charset="0"/>
              <a:cs typeface="Arial" charset="0"/>
            </a:endParaRPr>
          </a:p>
          <a:p>
            <a:pPr>
              <a:buFont typeface="Arial" charset="0"/>
              <a:buNone/>
              <a:defRPr/>
            </a:pPr>
            <a:endParaRPr lang="en-US" sz="2400" dirty="0" smtClean="0">
              <a:latin typeface="Arial" charset="0"/>
              <a:cs typeface="Arial" charset="0"/>
            </a:endParaRPr>
          </a:p>
          <a:p>
            <a:pPr>
              <a:buFont typeface="Arial" charset="0"/>
              <a:buNone/>
              <a:defRPr/>
            </a:pPr>
            <a:endParaRPr lang="en-US" sz="2400" dirty="0" smtClean="0">
              <a:latin typeface="Arial" charset="0"/>
              <a:cs typeface="Arial" charset="0"/>
            </a:endParaRPr>
          </a:p>
          <a:p>
            <a:pPr>
              <a:defRPr/>
            </a:pPr>
            <a:endParaRPr lang="en-US" sz="2400" dirty="0" smtClean="0">
              <a:latin typeface="Arial" charset="0"/>
              <a:cs typeface="Arial" charset="0"/>
            </a:endParaRPr>
          </a:p>
          <a:p>
            <a:pPr>
              <a:defRPr/>
            </a:pPr>
            <a:endParaRPr lang="en-US" sz="2400" dirty="0" smtClean="0">
              <a:latin typeface="Arial" charset="0"/>
              <a:cs typeface="Arial" charset="0"/>
            </a:endParaRPr>
          </a:p>
        </p:txBody>
      </p:sp>
    </p:spTree>
    <p:extLst>
      <p:ext uri="{BB962C8B-B14F-4D97-AF65-F5344CB8AC3E}">
        <p14:creationId xmlns:p14="http://schemas.microsoft.com/office/powerpoint/2010/main" val="60025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Introduce Brooks Moore</a:t>
            </a:r>
            <a:endParaRPr lang="en-US" sz="2800" dirty="0"/>
          </a:p>
        </p:txBody>
      </p:sp>
      <p:sp>
        <p:nvSpPr>
          <p:cNvPr id="4" name="TextBox 3"/>
          <p:cNvSpPr txBox="1"/>
          <p:nvPr/>
        </p:nvSpPr>
        <p:spPr>
          <a:xfrm>
            <a:off x="7924800" y="990600"/>
            <a:ext cx="1143000" cy="307777"/>
          </a:xfrm>
          <a:prstGeom prst="rect">
            <a:avLst/>
          </a:prstGeom>
          <a:noFill/>
        </p:spPr>
        <p:txBody>
          <a:bodyPr wrap="square" rtlCol="0">
            <a:spAutoFit/>
          </a:bodyPr>
          <a:lstStyle/>
          <a:p>
            <a:r>
              <a:rPr lang="en-US" sz="1400" i="1" dirty="0" smtClean="0">
                <a:solidFill>
                  <a:srgbClr val="FFFFFF"/>
                </a:solidFill>
              </a:rPr>
              <a:t>Judith Lewis</a:t>
            </a:r>
          </a:p>
        </p:txBody>
      </p:sp>
      <p:sp>
        <p:nvSpPr>
          <p:cNvPr id="5" name="Rectangle 4"/>
          <p:cNvSpPr/>
          <p:nvPr/>
        </p:nvSpPr>
        <p:spPr>
          <a:xfrm>
            <a:off x="381000" y="1447800"/>
            <a:ext cx="8382000" cy="3693319"/>
          </a:xfrm>
          <a:prstGeom prst="rect">
            <a:avLst/>
          </a:prstGeom>
        </p:spPr>
        <p:txBody>
          <a:bodyPr wrap="square">
            <a:spAutoFit/>
          </a:bodyPr>
          <a:lstStyle/>
          <a:p>
            <a:pPr algn="just"/>
            <a:r>
              <a:rPr lang="en-US" dirty="0" smtClean="0"/>
              <a:t>Brooks Moore is managing counsel for the Governance practice area of the Office of General Counsel, and oversees the System's Policy Office.  His governance practice focuses on the Public Information Act, Open Meetings Act, System policies and regulations, conflicts of interest/ethics, legislation, state and federal relations, and records management.  He also serves as the public information officer for the System Offices and is the System records management officer.</a:t>
            </a:r>
          </a:p>
          <a:p>
            <a:endParaRPr lang="en-US" dirty="0" smtClean="0"/>
          </a:p>
          <a:p>
            <a:endParaRPr lang="en-US" dirty="0" smtClean="0"/>
          </a:p>
          <a:p>
            <a:r>
              <a:rPr lang="en-US" dirty="0" smtClean="0"/>
              <a:t>R. Brooks Moore </a:t>
            </a:r>
          </a:p>
          <a:p>
            <a:r>
              <a:rPr lang="en-US" dirty="0" smtClean="0"/>
              <a:t>Managing Counsel, Governance </a:t>
            </a:r>
          </a:p>
          <a:p>
            <a:r>
              <a:rPr lang="en-US" dirty="0" smtClean="0"/>
              <a:t>A&amp;M System Office of General Counsel</a:t>
            </a:r>
          </a:p>
          <a:p>
            <a:r>
              <a:rPr lang="en-US" dirty="0" smtClean="0"/>
              <a:t>(979) 458-6144 (direct) </a:t>
            </a:r>
          </a:p>
          <a:p>
            <a:r>
              <a:rPr lang="en-US" dirty="0" smtClean="0">
                <a:hlinkClick r:id="rId3"/>
              </a:rPr>
              <a:t>rbm@tamus.edu</a:t>
            </a:r>
            <a:r>
              <a:rPr lang="en-US" dirty="0" smtClean="0"/>
              <a:t>  </a:t>
            </a:r>
            <a:endParaRPr lang="en-US" dirty="0"/>
          </a:p>
        </p:txBody>
      </p:sp>
    </p:spTree>
    <p:extLst>
      <p:ext uri="{BB962C8B-B14F-4D97-AF65-F5344CB8AC3E}">
        <p14:creationId xmlns:p14="http://schemas.microsoft.com/office/powerpoint/2010/main" val="2603981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Brooks Moore’s Records Management Topics</a:t>
            </a:r>
            <a:endParaRPr lang="en-US" sz="2800" dirty="0"/>
          </a:p>
        </p:txBody>
      </p:sp>
      <p:sp>
        <p:nvSpPr>
          <p:cNvPr id="4" name="TextBox 3"/>
          <p:cNvSpPr txBox="1"/>
          <p:nvPr/>
        </p:nvSpPr>
        <p:spPr>
          <a:xfrm>
            <a:off x="7620000" y="990600"/>
            <a:ext cx="1447800" cy="307777"/>
          </a:xfrm>
          <a:prstGeom prst="rect">
            <a:avLst/>
          </a:prstGeom>
          <a:noFill/>
        </p:spPr>
        <p:txBody>
          <a:bodyPr wrap="square" rtlCol="0">
            <a:spAutoFit/>
          </a:bodyPr>
          <a:lstStyle/>
          <a:p>
            <a:r>
              <a:rPr lang="en-US" sz="1400" i="1" dirty="0" smtClean="0">
                <a:solidFill>
                  <a:srgbClr val="FFFFFF"/>
                </a:solidFill>
              </a:rPr>
              <a:t>Brooks Moore</a:t>
            </a:r>
          </a:p>
        </p:txBody>
      </p:sp>
      <p:sp>
        <p:nvSpPr>
          <p:cNvPr id="7" name="TextBox 6"/>
          <p:cNvSpPr txBox="1"/>
          <p:nvPr/>
        </p:nvSpPr>
        <p:spPr>
          <a:xfrm>
            <a:off x="381000" y="1676400"/>
            <a:ext cx="8305800" cy="3693319"/>
          </a:xfrm>
          <a:prstGeom prst="rect">
            <a:avLst/>
          </a:prstGeom>
          <a:noFill/>
        </p:spPr>
        <p:txBody>
          <a:bodyPr wrap="square" rtlCol="0">
            <a:spAutoFit/>
          </a:bodyPr>
          <a:lstStyle/>
          <a:p>
            <a:pPr algn="just"/>
            <a:r>
              <a:rPr lang="en-US" dirty="0" smtClean="0"/>
              <a:t>-Basic purpose of records management</a:t>
            </a:r>
          </a:p>
          <a:p>
            <a:pPr algn="just"/>
            <a:endParaRPr lang="en-US" dirty="0" smtClean="0"/>
          </a:p>
          <a:p>
            <a:pPr algn="just"/>
            <a:r>
              <a:rPr lang="en-US" dirty="0" smtClean="0"/>
              <a:t>-Records retention requirements applicable ONLY to “state records” (also called “university records” in university’s records management SAP)</a:t>
            </a:r>
          </a:p>
          <a:p>
            <a:pPr algn="just"/>
            <a:endParaRPr lang="en-US" dirty="0" smtClean="0"/>
          </a:p>
          <a:p>
            <a:pPr algn="just"/>
            <a:r>
              <a:rPr lang="en-US" dirty="0" smtClean="0"/>
              <a:t>-System Regulation 61.99.01 establishes and describes the system’s records management program, coordinated by system records management officer</a:t>
            </a:r>
          </a:p>
          <a:p>
            <a:pPr algn="just"/>
            <a:endParaRPr lang="en-US" dirty="0" smtClean="0"/>
          </a:p>
          <a:p>
            <a:pPr algn="just"/>
            <a:r>
              <a:rPr lang="en-US" dirty="0" smtClean="0"/>
              <a:t>-System Records Retention Schedule forms basis for lawful destruction of state records listed in the schedule</a:t>
            </a:r>
          </a:p>
          <a:p>
            <a:pPr algn="just"/>
            <a:endParaRPr lang="en-US" dirty="0" smtClean="0"/>
          </a:p>
          <a:p>
            <a:pPr algn="just"/>
            <a:r>
              <a:rPr lang="en-US" dirty="0" smtClean="0"/>
              <a:t>-Each system member records officer is responsible for that entity’s records management program</a:t>
            </a:r>
            <a:endParaRPr lang="en-US" dirty="0"/>
          </a:p>
        </p:txBody>
      </p:sp>
    </p:spTree>
    <p:extLst>
      <p:ext uri="{BB962C8B-B14F-4D97-AF65-F5344CB8AC3E}">
        <p14:creationId xmlns:p14="http://schemas.microsoft.com/office/powerpoint/2010/main" val="2010255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07063" y="4799600"/>
            <a:ext cx="7200575" cy="978976"/>
          </a:xfrm>
        </p:spPr>
        <p:txBody>
          <a:bodyPr>
            <a:normAutofit fontScale="92500" lnSpcReduction="20000"/>
          </a:bodyPr>
          <a:lstStyle/>
          <a:p>
            <a:r>
              <a:rPr lang="en-US" dirty="0" smtClean="0"/>
              <a:t>Eric Gater</a:t>
            </a:r>
            <a:r>
              <a:rPr lang="en-US" dirty="0"/>
              <a:t/>
            </a:r>
            <a:br>
              <a:rPr lang="en-US" dirty="0"/>
            </a:br>
            <a:r>
              <a:rPr lang="en-US" dirty="0" smtClean="0"/>
              <a:t>Records </a:t>
            </a:r>
            <a:r>
              <a:rPr lang="en-US" dirty="0"/>
              <a:t>Management</a:t>
            </a:r>
            <a:br>
              <a:rPr lang="en-US" dirty="0"/>
            </a:br>
            <a:r>
              <a:rPr lang="en-US" dirty="0"/>
              <a:t>Texas A&amp;M University Libraries</a:t>
            </a:r>
          </a:p>
          <a:p>
            <a:pPr algn="ctr"/>
            <a:endParaRPr lang="en-US" dirty="0"/>
          </a:p>
        </p:txBody>
      </p:sp>
      <p:sp>
        <p:nvSpPr>
          <p:cNvPr id="3" name="Title 2"/>
          <p:cNvSpPr>
            <a:spLocks noGrp="1"/>
          </p:cNvSpPr>
          <p:nvPr>
            <p:ph type="title"/>
          </p:nvPr>
        </p:nvSpPr>
        <p:spPr>
          <a:xfrm>
            <a:off x="902263" y="1535676"/>
            <a:ext cx="7200575" cy="1076667"/>
          </a:xfrm>
        </p:spPr>
        <p:txBody>
          <a:bodyPr>
            <a:noAutofit/>
          </a:bodyPr>
          <a:lstStyle/>
          <a:p>
            <a:r>
              <a:rPr lang="en-US" dirty="0"/>
              <a:t>An Introduction to</a:t>
            </a:r>
            <a:br>
              <a:rPr lang="en-US" dirty="0"/>
            </a:br>
            <a:r>
              <a:rPr lang="en-US" dirty="0"/>
              <a:t>Records Management</a:t>
            </a:r>
          </a:p>
        </p:txBody>
      </p:sp>
    </p:spTree>
    <p:extLst>
      <p:ext uri="{BB962C8B-B14F-4D97-AF65-F5344CB8AC3E}">
        <p14:creationId xmlns:p14="http://schemas.microsoft.com/office/powerpoint/2010/main" val="19536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Records Management</a:t>
            </a:r>
          </a:p>
        </p:txBody>
      </p:sp>
      <p:sp>
        <p:nvSpPr>
          <p:cNvPr id="3" name="Content Placeholder 2"/>
          <p:cNvSpPr>
            <a:spLocks noGrp="1"/>
          </p:cNvSpPr>
          <p:nvPr>
            <p:ph idx="1"/>
          </p:nvPr>
        </p:nvSpPr>
        <p:spPr/>
        <p:txBody>
          <a:bodyPr>
            <a:normAutofit fontScale="77500" lnSpcReduction="20000"/>
          </a:bodyPr>
          <a:lstStyle/>
          <a:p>
            <a:r>
              <a:rPr lang="en-US" dirty="0"/>
              <a:t>The application of management techniques to the creation, use, maintenance, retention, preservation, and destruction of</a:t>
            </a:r>
            <a:br>
              <a:rPr lang="en-US" dirty="0"/>
            </a:br>
            <a:r>
              <a:rPr lang="en-US" dirty="0"/>
              <a:t>state records for the purpose of improving the efficiency of recordkeeping, ensuring access to public information under Chapter 552, and reducing costs.</a:t>
            </a:r>
          </a:p>
          <a:p>
            <a:pPr marL="0" indent="0">
              <a:buNone/>
            </a:pPr>
            <a:endParaRPr lang="en-US" dirty="0"/>
          </a:p>
          <a:p>
            <a:r>
              <a:rPr lang="en-US" dirty="0"/>
              <a:t>The term includes: </a:t>
            </a:r>
          </a:p>
          <a:p>
            <a:pPr lvl="1"/>
            <a:r>
              <a:rPr lang="en-US" dirty="0"/>
              <a:t>The development of records retention schedules</a:t>
            </a:r>
          </a:p>
          <a:p>
            <a:pPr lvl="1"/>
            <a:r>
              <a:rPr lang="en-US" dirty="0"/>
              <a:t>The management of filing and information retrieval systems</a:t>
            </a:r>
          </a:p>
          <a:p>
            <a:pPr lvl="1"/>
            <a:r>
              <a:rPr lang="en-US" dirty="0"/>
              <a:t>The adequate protection of state records that are vital, archival, or confidential</a:t>
            </a:r>
          </a:p>
          <a:p>
            <a:pPr lvl="1"/>
            <a:r>
              <a:rPr lang="en-US" dirty="0"/>
              <a:t>The economical and space-effective storage of inactive records</a:t>
            </a:r>
          </a:p>
          <a:p>
            <a:pPr lvl="1"/>
            <a:r>
              <a:rPr lang="en-US" dirty="0"/>
              <a:t>Control over the creation and distribution of forms, reports, and correspondence</a:t>
            </a:r>
          </a:p>
          <a:p>
            <a:pPr lvl="1"/>
            <a:r>
              <a:rPr lang="en-US" dirty="0"/>
              <a:t>Maintenance of public information in a manner to facilitate access [by all stakeholders]</a:t>
            </a:r>
          </a:p>
          <a:p>
            <a:pPr marL="0" indent="0">
              <a:buNone/>
            </a:pPr>
            <a:endParaRPr lang="en-US" dirty="0"/>
          </a:p>
          <a:p>
            <a:pPr marL="0" indent="0">
              <a:buNone/>
            </a:pPr>
            <a:r>
              <a:rPr lang="en-US" sz="1600" b="1" dirty="0">
                <a:solidFill>
                  <a:schemeClr val="tx1">
                    <a:lumMod val="50000"/>
                    <a:lumOff val="50000"/>
                  </a:schemeClr>
                </a:solidFill>
              </a:rPr>
              <a:t>Preservation and Management of State Records and Other Historical Resources</a:t>
            </a:r>
          </a:p>
          <a:p>
            <a:pPr marL="0" indent="0">
              <a:buNone/>
            </a:pPr>
            <a:r>
              <a:rPr lang="en-US" sz="1600" b="1" dirty="0">
                <a:solidFill>
                  <a:schemeClr val="tx1">
                    <a:lumMod val="50000"/>
                    <a:lumOff val="50000"/>
                  </a:schemeClr>
                </a:solidFill>
              </a:rPr>
              <a:t>Government Code, Chapter 441, Subchapter L</a:t>
            </a:r>
          </a:p>
          <a:p>
            <a:pPr marL="0" indent="0">
              <a:buNone/>
            </a:pPr>
            <a:r>
              <a:rPr lang="en-US" sz="1600" b="1" dirty="0">
                <a:solidFill>
                  <a:schemeClr val="tx1">
                    <a:lumMod val="50000"/>
                    <a:lumOff val="50000"/>
                  </a:schemeClr>
                </a:solidFill>
              </a:rPr>
              <a:t>Section 441.180.</a:t>
            </a:r>
          </a:p>
          <a:p>
            <a:endParaRPr lang="en-US" dirty="0"/>
          </a:p>
        </p:txBody>
      </p:sp>
    </p:spTree>
    <p:extLst>
      <p:ext uri="{BB962C8B-B14F-4D97-AF65-F5344CB8AC3E}">
        <p14:creationId xmlns:p14="http://schemas.microsoft.com/office/powerpoint/2010/main" val="211954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exactly is a Record?</a:t>
            </a:r>
          </a:p>
        </p:txBody>
      </p:sp>
      <p:sp>
        <p:nvSpPr>
          <p:cNvPr id="3" name="Content Placeholder 2"/>
          <p:cNvSpPr>
            <a:spLocks noGrp="1"/>
          </p:cNvSpPr>
          <p:nvPr>
            <p:ph idx="1"/>
          </p:nvPr>
        </p:nvSpPr>
        <p:spPr/>
        <p:txBody>
          <a:bodyPr>
            <a:normAutofit lnSpcReduction="10000"/>
          </a:bodyPr>
          <a:lstStyle/>
          <a:p>
            <a:r>
              <a:rPr lang="en-US" dirty="0"/>
              <a:t>Any written, photographic, machine-readable, or other recorded information created or received by or on behalf of a state agency that documents activities in the conduct of state business or use of public resources. </a:t>
            </a:r>
          </a:p>
          <a:p>
            <a:pPr marL="0" lvl="0" indent="0">
              <a:buNone/>
            </a:pPr>
            <a:endParaRPr lang="en-US" sz="800" b="1" dirty="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smtClean="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smtClean="0">
              <a:solidFill>
                <a:prstClr val="black">
                  <a:lumMod val="50000"/>
                  <a:lumOff val="50000"/>
                </a:prstClr>
              </a:solidFill>
            </a:endParaRPr>
          </a:p>
          <a:p>
            <a:pPr marL="0" lvl="0" indent="0">
              <a:buNone/>
            </a:pPr>
            <a:endParaRPr lang="en-US" sz="800" b="1" dirty="0">
              <a:solidFill>
                <a:prstClr val="black">
                  <a:lumMod val="50000"/>
                  <a:lumOff val="50000"/>
                </a:prstClr>
              </a:solidFill>
            </a:endParaRPr>
          </a:p>
          <a:p>
            <a:pPr marL="0" lvl="0" indent="0">
              <a:buNone/>
            </a:pPr>
            <a:endParaRPr lang="en-US" sz="800" b="1" dirty="0" smtClean="0">
              <a:solidFill>
                <a:prstClr val="black">
                  <a:lumMod val="50000"/>
                  <a:lumOff val="50000"/>
                </a:prstClr>
              </a:solidFill>
            </a:endParaRPr>
          </a:p>
          <a:p>
            <a:pPr marL="0" lvl="0" indent="0">
              <a:buNone/>
            </a:pPr>
            <a:endParaRPr lang="en-US" sz="1200" b="1" dirty="0" smtClean="0">
              <a:solidFill>
                <a:prstClr val="black">
                  <a:lumMod val="50000"/>
                  <a:lumOff val="50000"/>
                </a:prstClr>
              </a:solidFill>
            </a:endParaRPr>
          </a:p>
          <a:p>
            <a:pPr marL="0" lvl="0" indent="0">
              <a:buNone/>
            </a:pPr>
            <a:r>
              <a:rPr lang="en-US" sz="1200" b="1" dirty="0" smtClean="0">
                <a:solidFill>
                  <a:prstClr val="black">
                    <a:lumMod val="50000"/>
                    <a:lumOff val="50000"/>
                  </a:prstClr>
                </a:solidFill>
              </a:rPr>
              <a:t>Preservation </a:t>
            </a:r>
            <a:r>
              <a:rPr lang="en-US" sz="1200" b="1" dirty="0">
                <a:solidFill>
                  <a:prstClr val="black">
                    <a:lumMod val="50000"/>
                    <a:lumOff val="50000"/>
                  </a:prstClr>
                </a:solidFill>
              </a:rPr>
              <a:t>and Management of State Records and Other Historical Resources</a:t>
            </a:r>
          </a:p>
          <a:p>
            <a:pPr marL="0" lvl="0" indent="0">
              <a:buNone/>
            </a:pPr>
            <a:r>
              <a:rPr lang="en-US" sz="1200" b="1" dirty="0">
                <a:solidFill>
                  <a:prstClr val="black">
                    <a:lumMod val="50000"/>
                    <a:lumOff val="50000"/>
                  </a:prstClr>
                </a:solidFill>
              </a:rPr>
              <a:t>Government Code, Chapter 441, Subchapter L</a:t>
            </a:r>
          </a:p>
          <a:p>
            <a:pPr marL="0" lvl="0" indent="0">
              <a:buNone/>
            </a:pPr>
            <a:r>
              <a:rPr lang="en-US" sz="1200" b="1" dirty="0">
                <a:solidFill>
                  <a:prstClr val="black">
                    <a:lumMod val="50000"/>
                    <a:lumOff val="50000"/>
                  </a:prstClr>
                </a:solidFill>
              </a:rPr>
              <a:t>Section 441.180.</a:t>
            </a:r>
          </a:p>
          <a:p>
            <a:pPr marL="0" indent="0">
              <a:buNone/>
            </a:pPr>
            <a:endParaRPr lang="en-US" dirty="0"/>
          </a:p>
        </p:txBody>
      </p:sp>
    </p:spTree>
    <p:extLst>
      <p:ext uri="{BB962C8B-B14F-4D97-AF65-F5344CB8AC3E}">
        <p14:creationId xmlns:p14="http://schemas.microsoft.com/office/powerpoint/2010/main" val="2300768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a Record</a:t>
            </a:r>
            <a:endParaRPr lang="en-US" dirty="0"/>
          </a:p>
        </p:txBody>
      </p:sp>
      <p:sp>
        <p:nvSpPr>
          <p:cNvPr id="3" name="Content Placeholder 2"/>
          <p:cNvSpPr>
            <a:spLocks noGrp="1"/>
          </p:cNvSpPr>
          <p:nvPr>
            <p:ph idx="1"/>
          </p:nvPr>
        </p:nvSpPr>
        <p:spPr/>
        <p:txBody>
          <a:bodyPr/>
          <a:lstStyle/>
          <a:p>
            <a:r>
              <a:rPr lang="en-US" dirty="0" smtClean="0"/>
              <a:t>Authenticity</a:t>
            </a:r>
          </a:p>
          <a:p>
            <a:pPr lvl="1"/>
            <a:r>
              <a:rPr lang="en-US" dirty="0" smtClean="0"/>
              <a:t>Record </a:t>
            </a:r>
            <a:r>
              <a:rPr lang="en-US" dirty="0"/>
              <a:t>is what it says it </a:t>
            </a:r>
            <a:r>
              <a:rPr lang="en-US" dirty="0" smtClean="0"/>
              <a:t>is</a:t>
            </a:r>
          </a:p>
          <a:p>
            <a:r>
              <a:rPr lang="en-US" dirty="0" smtClean="0"/>
              <a:t>Reliability</a:t>
            </a:r>
          </a:p>
          <a:p>
            <a:pPr lvl="1"/>
            <a:r>
              <a:rPr lang="en-US" dirty="0" smtClean="0"/>
              <a:t>Record is a full and accurate representation of the business transaction</a:t>
            </a:r>
          </a:p>
          <a:p>
            <a:r>
              <a:rPr lang="en-US" dirty="0" smtClean="0"/>
              <a:t>Integrity</a:t>
            </a:r>
          </a:p>
          <a:p>
            <a:pPr lvl="1"/>
            <a:r>
              <a:rPr lang="en-US" dirty="0" smtClean="0"/>
              <a:t>Record is complete, unaltered, and protected from unauthorized access and alteration</a:t>
            </a:r>
          </a:p>
          <a:p>
            <a:r>
              <a:rPr lang="en-US" dirty="0" smtClean="0"/>
              <a:t>Usability</a:t>
            </a:r>
          </a:p>
          <a:p>
            <a:pPr lvl="1"/>
            <a:r>
              <a:rPr lang="en-US" dirty="0" smtClean="0"/>
              <a:t>Record can be located, retrieved, and used</a:t>
            </a:r>
          </a:p>
          <a:p>
            <a:pPr marL="457200" lvl="1" indent="0">
              <a:buNone/>
            </a:pPr>
            <a:endParaRPr lang="en-US" dirty="0"/>
          </a:p>
        </p:txBody>
      </p:sp>
    </p:spTree>
    <p:extLst>
      <p:ext uri="{BB962C8B-B14F-4D97-AF65-F5344CB8AC3E}">
        <p14:creationId xmlns:p14="http://schemas.microsoft.com/office/powerpoint/2010/main" val="84625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of a Record</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3023" y="1728788"/>
            <a:ext cx="5674791" cy="439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3245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5343" y="1573161"/>
            <a:ext cx="6233650" cy="4675238"/>
          </a:xfrm>
          <a:prstGeom prst="rect">
            <a:avLst/>
          </a:prstGeom>
        </p:spPr>
      </p:pic>
      <p:sp>
        <p:nvSpPr>
          <p:cNvPr id="5" name="Title 1"/>
          <p:cNvSpPr txBox="1">
            <a:spLocks/>
          </p:cNvSpPr>
          <p:nvPr/>
        </p:nvSpPr>
        <p:spPr>
          <a:xfrm>
            <a:off x="281544" y="13953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600" b="1" kern="1200">
                <a:solidFill>
                  <a:schemeClr val="bg1"/>
                </a:solidFill>
                <a:latin typeface="Georgia"/>
                <a:ea typeface="+mj-ea"/>
                <a:cs typeface="Georgia"/>
              </a:defRPr>
            </a:lvl1pPr>
          </a:lstStyle>
          <a:p>
            <a:r>
              <a:rPr lang="en-US" smtClean="0">
                <a:solidFill>
                  <a:prstClr val="white"/>
                </a:solidFill>
              </a:rPr>
              <a:t>Records Management at A&amp;M</a:t>
            </a:r>
            <a:endParaRPr lang="en-US" dirty="0">
              <a:solidFill>
                <a:prstClr val="white"/>
              </a:solidFill>
            </a:endParaRPr>
          </a:p>
        </p:txBody>
      </p:sp>
    </p:spTree>
    <p:extLst>
      <p:ext uri="{BB962C8B-B14F-4D97-AF65-F5344CB8AC3E}">
        <p14:creationId xmlns:p14="http://schemas.microsoft.com/office/powerpoint/2010/main" val="1854077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Management at A&amp;M</a:t>
            </a:r>
          </a:p>
        </p:txBody>
      </p:sp>
      <p:sp>
        <p:nvSpPr>
          <p:cNvPr id="3" name="Content Placeholder 2"/>
          <p:cNvSpPr>
            <a:spLocks noGrp="1"/>
          </p:cNvSpPr>
          <p:nvPr>
            <p:ph idx="1"/>
          </p:nvPr>
        </p:nvSpPr>
        <p:spPr/>
        <p:txBody>
          <a:bodyPr/>
          <a:lstStyle/>
          <a:p>
            <a:r>
              <a:rPr lang="en-US" dirty="0"/>
              <a:t>Surveying records within a department</a:t>
            </a:r>
          </a:p>
          <a:p>
            <a:r>
              <a:rPr lang="en-US" dirty="0"/>
              <a:t>Provide secure records storage, destruction, and information retrieval</a:t>
            </a:r>
          </a:p>
          <a:p>
            <a:r>
              <a:rPr lang="en-US" dirty="0"/>
              <a:t>Authorize the destruction of eligible state records</a:t>
            </a:r>
          </a:p>
          <a:p>
            <a:r>
              <a:rPr lang="en-US" dirty="0"/>
              <a:t>Maintain Records Retention Schedule</a:t>
            </a:r>
          </a:p>
          <a:p>
            <a:r>
              <a:rPr lang="en-US" dirty="0"/>
              <a:t>Records Retention Research</a:t>
            </a:r>
          </a:p>
          <a:p>
            <a:r>
              <a:rPr lang="en-US" dirty="0"/>
              <a:t>Offer Instructional Classes</a:t>
            </a:r>
          </a:p>
          <a:p>
            <a:endParaRPr lang="en-US" dirty="0"/>
          </a:p>
        </p:txBody>
      </p:sp>
    </p:spTree>
    <p:extLst>
      <p:ext uri="{BB962C8B-B14F-4D97-AF65-F5344CB8AC3E}">
        <p14:creationId xmlns:p14="http://schemas.microsoft.com/office/powerpoint/2010/main" val="269690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Website for Texas A&amp;M Laserfiche</a:t>
            </a:r>
            <a:endParaRPr lang="en-US" sz="2800" dirty="0"/>
          </a:p>
        </p:txBody>
      </p:sp>
      <p:sp>
        <p:nvSpPr>
          <p:cNvPr id="4" name="TextBox 3"/>
          <p:cNvSpPr txBox="1"/>
          <p:nvPr/>
        </p:nvSpPr>
        <p:spPr>
          <a:xfrm>
            <a:off x="7924800" y="990600"/>
            <a:ext cx="1143000" cy="307777"/>
          </a:xfrm>
          <a:prstGeom prst="rect">
            <a:avLst/>
          </a:prstGeom>
          <a:noFill/>
        </p:spPr>
        <p:txBody>
          <a:bodyPr wrap="square" rtlCol="0">
            <a:spAutoFit/>
          </a:bodyPr>
          <a:lstStyle/>
          <a:p>
            <a:r>
              <a:rPr lang="en-US" sz="1400" i="1" dirty="0" smtClean="0">
                <a:solidFill>
                  <a:srgbClr val="FFFFFF"/>
                </a:solidFill>
              </a:rPr>
              <a:t>Judith Lewis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447800"/>
            <a:ext cx="4050631" cy="4610100"/>
          </a:xfrm>
          <a:prstGeom prst="rect">
            <a:avLst/>
          </a:prstGeom>
        </p:spPr>
      </p:pic>
    </p:spTree>
    <p:extLst>
      <p:ext uri="{BB962C8B-B14F-4D97-AF65-F5344CB8AC3E}">
        <p14:creationId xmlns:p14="http://schemas.microsoft.com/office/powerpoint/2010/main" val="304867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Retention Schedule</a:t>
            </a:r>
          </a:p>
        </p:txBody>
      </p:sp>
      <p:pic>
        <p:nvPicPr>
          <p:cNvPr id="4"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5628"/>
          <a:stretch/>
        </p:blipFill>
        <p:spPr>
          <a:xfrm>
            <a:off x="1450932" y="1728788"/>
            <a:ext cx="6338973" cy="4397375"/>
          </a:xfrm>
        </p:spPr>
      </p:pic>
      <p:cxnSp>
        <p:nvCxnSpPr>
          <p:cNvPr id="5" name="Straight Arrow Connector 4"/>
          <p:cNvCxnSpPr/>
          <p:nvPr/>
        </p:nvCxnSpPr>
        <p:spPr>
          <a:xfrm flipH="1">
            <a:off x="2502303" y="2147116"/>
            <a:ext cx="3810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758383" y="20193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268435" y="2103490"/>
            <a:ext cx="609600" cy="495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553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&amp; Destruction Forms</a:t>
            </a: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3536" y="1471842"/>
            <a:ext cx="3844412" cy="4976830"/>
          </a:xfrm>
        </p:spPr>
      </p:pic>
    </p:spTree>
    <p:extLst>
      <p:ext uri="{BB962C8B-B14F-4D97-AF65-F5344CB8AC3E}">
        <p14:creationId xmlns:p14="http://schemas.microsoft.com/office/powerpoint/2010/main" val="4139881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511" y="1598633"/>
            <a:ext cx="6156966" cy="4703311"/>
          </a:xfrm>
          <a:prstGeom prst="rect">
            <a:avLst/>
          </a:prstGeom>
        </p:spPr>
      </p:pic>
      <p:sp>
        <p:nvSpPr>
          <p:cNvPr id="5" name="Title 1"/>
          <p:cNvSpPr>
            <a:spLocks noGrp="1"/>
          </p:cNvSpPr>
          <p:nvPr>
            <p:ph type="title"/>
          </p:nvPr>
        </p:nvSpPr>
        <p:spPr>
          <a:xfrm>
            <a:off x="281544" y="139538"/>
            <a:ext cx="8229600" cy="1143000"/>
          </a:xfrm>
        </p:spPr>
        <p:txBody>
          <a:bodyPr/>
          <a:lstStyle/>
          <a:p>
            <a:r>
              <a:rPr lang="en-US" dirty="0" smtClean="0"/>
              <a:t>http://library.tamu.edu/records</a:t>
            </a:r>
            <a:endParaRPr lang="en-US" dirty="0"/>
          </a:p>
        </p:txBody>
      </p:sp>
    </p:spTree>
    <p:extLst>
      <p:ext uri="{BB962C8B-B14F-4D97-AF65-F5344CB8AC3E}">
        <p14:creationId xmlns:p14="http://schemas.microsoft.com/office/powerpoint/2010/main" val="547011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Records Storage</a:t>
            </a:r>
            <a:endParaRPr lang="en-US" dirty="0"/>
          </a:p>
        </p:txBody>
      </p:sp>
      <p:sp>
        <p:nvSpPr>
          <p:cNvPr id="3" name="Content Placeholder 2"/>
          <p:cNvSpPr>
            <a:spLocks noGrp="1"/>
          </p:cNvSpPr>
          <p:nvPr>
            <p:ph type="body" sz="half" idx="1"/>
          </p:nvPr>
        </p:nvSpPr>
        <p:spPr/>
        <p:txBody>
          <a:bodyPr/>
          <a:lstStyle/>
          <a:p>
            <a:r>
              <a:rPr lang="en-US" dirty="0" smtClean="0"/>
              <a:t>Determine what records you have</a:t>
            </a:r>
          </a:p>
          <a:p>
            <a:r>
              <a:rPr lang="en-US" dirty="0"/>
              <a:t>Pack in </a:t>
            </a:r>
            <a:r>
              <a:rPr lang="en-US" dirty="0" smtClean="0"/>
              <a:t>1.2 </a:t>
            </a:r>
            <a:r>
              <a:rPr lang="en-US" dirty="0"/>
              <a:t>cu. ft. </a:t>
            </a:r>
            <a:r>
              <a:rPr lang="en-US" dirty="0" smtClean="0"/>
              <a:t>boxes</a:t>
            </a:r>
            <a:endParaRPr lang="en-US" dirty="0"/>
          </a:p>
          <a:p>
            <a:r>
              <a:rPr lang="en-US" dirty="0" smtClean="0"/>
              <a:t>Fill out the Records Storage Form</a:t>
            </a:r>
          </a:p>
          <a:p>
            <a:r>
              <a:rPr lang="en-US" dirty="0" smtClean="0"/>
              <a:t>Call to make a pickup appointment</a:t>
            </a:r>
          </a:p>
          <a:p>
            <a:r>
              <a:rPr lang="en-US" dirty="0" smtClean="0"/>
              <a:t>Label with a unique box number (e.g. ENG-2012-01)</a:t>
            </a:r>
            <a:endParaRPr lang="en-US" dirty="0"/>
          </a:p>
        </p:txBody>
      </p:sp>
      <p:pic>
        <p:nvPicPr>
          <p:cNvPr id="5" name="ClipArt Placeholder 4"/>
          <p:cNvPicPr>
            <a:picLocks noGrp="1" noChangeAspect="1"/>
          </p:cNvPicPr>
          <p:nvPr>
            <p:ph type="clipArt" sz="half" idx="2"/>
          </p:nvPr>
        </p:nvPicPr>
        <p:blipFill>
          <a:blip r:embed="rId3">
            <a:extLst>
              <a:ext uri="{28A0092B-C50C-407E-A947-70E740481C1C}">
                <a14:useLocalDpi xmlns:a14="http://schemas.microsoft.com/office/drawing/2010/main" val="0"/>
              </a:ext>
            </a:extLst>
          </a:blip>
          <a:stretch>
            <a:fillRect/>
          </a:stretch>
        </p:blipFill>
        <p:spPr>
          <a:xfrm>
            <a:off x="4776787" y="2182019"/>
            <a:ext cx="3781425" cy="3362325"/>
          </a:xfrm>
        </p:spPr>
      </p:pic>
    </p:spTree>
    <p:extLst>
      <p:ext uri="{BB962C8B-B14F-4D97-AF65-F5344CB8AC3E}">
        <p14:creationId xmlns:p14="http://schemas.microsoft.com/office/powerpoint/2010/main" val="1904493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Records Destruction</a:t>
            </a:r>
            <a:endParaRPr lang="en-US" dirty="0"/>
          </a:p>
        </p:txBody>
      </p:sp>
      <p:sp>
        <p:nvSpPr>
          <p:cNvPr id="3" name="Content Placeholder 2"/>
          <p:cNvSpPr>
            <a:spLocks noGrp="1"/>
          </p:cNvSpPr>
          <p:nvPr>
            <p:ph idx="1"/>
          </p:nvPr>
        </p:nvSpPr>
        <p:spPr/>
        <p:txBody>
          <a:bodyPr/>
          <a:lstStyle/>
          <a:p>
            <a:r>
              <a:rPr lang="en-US" dirty="0" smtClean="0"/>
              <a:t>3 varieties of destruction:</a:t>
            </a:r>
          </a:p>
          <a:p>
            <a:pPr lvl="1"/>
            <a:r>
              <a:rPr lang="en-US" dirty="0" smtClean="0"/>
              <a:t>Records Center Destruction </a:t>
            </a:r>
          </a:p>
          <a:p>
            <a:pPr lvl="2"/>
            <a:r>
              <a:rPr lang="en-US" dirty="0"/>
              <a:t>Records</a:t>
            </a:r>
          </a:p>
          <a:p>
            <a:pPr lvl="2"/>
            <a:r>
              <a:rPr lang="en-US" dirty="0"/>
              <a:t>Convenience </a:t>
            </a:r>
            <a:r>
              <a:rPr lang="en-US" dirty="0" smtClean="0"/>
              <a:t>Copies</a:t>
            </a:r>
          </a:p>
          <a:p>
            <a:pPr lvl="2"/>
            <a:endParaRPr lang="en-US" dirty="0"/>
          </a:p>
          <a:p>
            <a:pPr lvl="1"/>
            <a:r>
              <a:rPr lang="en-US" dirty="0" smtClean="0"/>
              <a:t>Departmental Destruction</a:t>
            </a:r>
          </a:p>
          <a:p>
            <a:pPr lvl="1"/>
            <a:endParaRPr lang="en-US" dirty="0" smtClean="0"/>
          </a:p>
          <a:p>
            <a:pPr lvl="1"/>
            <a:r>
              <a:rPr lang="en-US" dirty="0" smtClean="0"/>
              <a:t>Post-Retention Destruction Authorization</a:t>
            </a:r>
            <a:endParaRPr lang="en-US" dirty="0"/>
          </a:p>
          <a:p>
            <a:pPr marL="914400" lvl="2" indent="0">
              <a:buNone/>
            </a:pPr>
            <a:endParaRPr lang="en-US" dirty="0" smtClean="0"/>
          </a:p>
        </p:txBody>
      </p:sp>
    </p:spTree>
    <p:extLst>
      <p:ext uri="{BB962C8B-B14F-4D97-AF65-F5344CB8AC3E}">
        <p14:creationId xmlns:p14="http://schemas.microsoft.com/office/powerpoint/2010/main" val="2883825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a:t>
            </a:r>
          </a:p>
        </p:txBody>
      </p:sp>
      <p:sp>
        <p:nvSpPr>
          <p:cNvPr id="3" name="Content Placeholder 2"/>
          <p:cNvSpPr>
            <a:spLocks noGrp="1"/>
          </p:cNvSpPr>
          <p:nvPr>
            <p:ph idx="1"/>
          </p:nvPr>
        </p:nvSpPr>
        <p:spPr/>
        <p:txBody>
          <a:bodyPr/>
          <a:lstStyle/>
          <a:p>
            <a:r>
              <a:rPr lang="en-US" dirty="0"/>
              <a:t>Principles of Records Management </a:t>
            </a:r>
            <a:r>
              <a:rPr lang="en-US" dirty="0" smtClean="0"/>
              <a:t>(through Employee &amp;</a:t>
            </a:r>
            <a:r>
              <a:rPr lang="en-US" smtClean="0"/>
              <a:t>Organizational Development)</a:t>
            </a:r>
            <a:endParaRPr lang="en-US" dirty="0"/>
          </a:p>
          <a:p>
            <a:endParaRPr lang="en-US" dirty="0"/>
          </a:p>
          <a:p>
            <a:r>
              <a:rPr lang="en-US" dirty="0"/>
              <a:t>Fundamentals of Managing Departmental Records (</a:t>
            </a:r>
            <a:r>
              <a:rPr lang="en-US" dirty="0" err="1"/>
              <a:t>TrainTraq</a:t>
            </a:r>
            <a:r>
              <a:rPr lang="en-US" dirty="0"/>
              <a:t> #2111143)</a:t>
            </a:r>
          </a:p>
          <a:p>
            <a:endParaRPr lang="en-US" dirty="0"/>
          </a:p>
        </p:txBody>
      </p:sp>
    </p:spTree>
    <p:extLst>
      <p:ext uri="{BB962C8B-B14F-4D97-AF65-F5344CB8AC3E}">
        <p14:creationId xmlns:p14="http://schemas.microsoft.com/office/powerpoint/2010/main" val="1546538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A&amp;M University Records Management</a:t>
            </a:r>
            <a:endParaRPr lang="en-US" dirty="0"/>
          </a:p>
        </p:txBody>
      </p:sp>
      <p:sp>
        <p:nvSpPr>
          <p:cNvPr id="4" name="Rectangle 3"/>
          <p:cNvSpPr/>
          <p:nvPr/>
        </p:nvSpPr>
        <p:spPr>
          <a:xfrm>
            <a:off x="409363" y="2320413"/>
            <a:ext cx="8229600" cy="3046988"/>
          </a:xfrm>
          <a:prstGeom prst="rect">
            <a:avLst/>
          </a:prstGeom>
        </p:spPr>
        <p:txBody>
          <a:bodyPr wrap="square">
            <a:spAutoFit/>
          </a:bodyPr>
          <a:lstStyle/>
          <a:p>
            <a:pPr algn="ctr" defTabSz="457200"/>
            <a:r>
              <a:rPr lang="en-US" sz="2400" dirty="0" smtClean="0">
                <a:solidFill>
                  <a:prstClr val="black"/>
                </a:solidFill>
              </a:rPr>
              <a:t>Eric Gater</a:t>
            </a:r>
            <a:endParaRPr lang="en-US" sz="2400" dirty="0">
              <a:solidFill>
                <a:prstClr val="black"/>
              </a:solidFill>
            </a:endParaRPr>
          </a:p>
          <a:p>
            <a:pPr algn="ctr" defTabSz="457200"/>
            <a:r>
              <a:rPr lang="en-US" sz="2400" smtClean="0">
                <a:solidFill>
                  <a:prstClr val="black"/>
                </a:solidFill>
              </a:rPr>
              <a:t>Records </a:t>
            </a:r>
            <a:r>
              <a:rPr lang="en-US" sz="2400" dirty="0">
                <a:solidFill>
                  <a:prstClr val="black"/>
                </a:solidFill>
              </a:rPr>
              <a:t>Management</a:t>
            </a:r>
          </a:p>
          <a:p>
            <a:pPr algn="ctr" defTabSz="457200"/>
            <a:endParaRPr lang="en-US" sz="2400" dirty="0">
              <a:solidFill>
                <a:prstClr val="black"/>
              </a:solidFill>
            </a:endParaRPr>
          </a:p>
          <a:p>
            <a:pPr algn="ctr" defTabSz="457200"/>
            <a:r>
              <a:rPr lang="en-US" sz="2400" dirty="0">
                <a:solidFill>
                  <a:prstClr val="black"/>
                </a:solidFill>
              </a:rPr>
              <a:t>330 Agronomy Rd., Ste. 160</a:t>
            </a:r>
          </a:p>
          <a:p>
            <a:pPr algn="ctr" defTabSz="457200"/>
            <a:r>
              <a:rPr lang="en-US" sz="2400" dirty="0">
                <a:solidFill>
                  <a:prstClr val="black"/>
                </a:solidFill>
              </a:rPr>
              <a:t>(979) 458-1470</a:t>
            </a:r>
          </a:p>
          <a:p>
            <a:pPr algn="ctr" defTabSz="457200"/>
            <a:r>
              <a:rPr lang="en-US" sz="2400" dirty="0">
                <a:solidFill>
                  <a:prstClr val="black"/>
                </a:solidFill>
                <a:hlinkClick r:id="rId2"/>
              </a:rPr>
              <a:t>RMDesk@library.tamu.edu</a:t>
            </a:r>
            <a:r>
              <a:rPr lang="en-US" sz="2400" dirty="0">
                <a:solidFill>
                  <a:prstClr val="black"/>
                </a:solidFill>
              </a:rPr>
              <a:t/>
            </a:r>
            <a:br>
              <a:rPr lang="en-US" sz="2400" dirty="0">
                <a:solidFill>
                  <a:prstClr val="black"/>
                </a:solidFill>
              </a:rPr>
            </a:br>
            <a:endParaRPr lang="en-US" sz="2400" dirty="0">
              <a:solidFill>
                <a:prstClr val="black"/>
              </a:solidFill>
            </a:endParaRPr>
          </a:p>
          <a:p>
            <a:pPr algn="ctr" defTabSz="457200"/>
            <a:r>
              <a:rPr lang="en-US" sz="2400" b="1" dirty="0">
                <a:solidFill>
                  <a:prstClr val="black"/>
                </a:solidFill>
              </a:rPr>
              <a:t>http://library.tamu.edu/records</a:t>
            </a:r>
          </a:p>
        </p:txBody>
      </p:sp>
    </p:spTree>
    <p:extLst>
      <p:ext uri="{BB962C8B-B14F-4D97-AF65-F5344CB8AC3E}">
        <p14:creationId xmlns:p14="http://schemas.microsoft.com/office/powerpoint/2010/main" val="1134060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04800" y="1905000"/>
            <a:ext cx="8229600" cy="3695700"/>
          </a:xfrm>
        </p:spPr>
        <p:txBody>
          <a:bodyPr>
            <a:normAutofit/>
          </a:bodyPr>
          <a:lstStyle/>
          <a:p>
            <a:pPr algn="ctr"/>
            <a:r>
              <a:rPr lang="en-US" sz="2400" dirty="0" smtClean="0"/>
              <a:t>Thank you for your interest in Laserfiche.</a:t>
            </a:r>
          </a:p>
          <a:p>
            <a:endParaRPr lang="en-US" sz="2400" dirty="0"/>
          </a:p>
          <a:p>
            <a:endParaRPr lang="en-US" sz="1600" dirty="0" smtClean="0"/>
          </a:p>
          <a:p>
            <a:r>
              <a:rPr lang="en-US" sz="1600" dirty="0" smtClean="0"/>
              <a:t>Contact Information:</a:t>
            </a:r>
          </a:p>
          <a:p>
            <a:endParaRPr lang="en-US" sz="1600" dirty="0" smtClean="0"/>
          </a:p>
          <a:p>
            <a:pPr algn="ctr"/>
            <a:r>
              <a:rPr lang="en-US" sz="1600" dirty="0"/>
              <a:t>Texas A&amp;M Information Technology </a:t>
            </a:r>
            <a:endParaRPr lang="en-US" sz="1600" dirty="0" smtClean="0"/>
          </a:p>
          <a:p>
            <a:pPr algn="ctr"/>
            <a:r>
              <a:rPr lang="en-US" sz="1600" dirty="0" smtClean="0"/>
              <a:t>Computing and Information Services</a:t>
            </a:r>
          </a:p>
          <a:p>
            <a:pPr algn="ctr"/>
            <a:r>
              <a:rPr lang="en-US" sz="1600" dirty="0" smtClean="0"/>
              <a:t>Laserfiche Enterprise Shared Service</a:t>
            </a:r>
          </a:p>
          <a:p>
            <a:pPr algn="ctr"/>
            <a:r>
              <a:rPr lang="en-US" sz="1600" dirty="0" smtClean="0"/>
              <a:t>Judith H. Lewis, PhD, MS, PMP  </a:t>
            </a:r>
          </a:p>
          <a:p>
            <a:pPr algn="ctr"/>
            <a:r>
              <a:rPr lang="en-US" sz="1600" dirty="0" smtClean="0"/>
              <a:t>Program Manager</a:t>
            </a:r>
          </a:p>
          <a:p>
            <a:pPr algn="ctr"/>
            <a:r>
              <a:rPr lang="en-US" sz="1600" dirty="0" smtClean="0">
                <a:hlinkClick r:id="rId3"/>
              </a:rPr>
              <a:t>laserfiche@tamu.edu</a:t>
            </a:r>
            <a:endParaRPr lang="en-US" sz="1600" dirty="0" smtClean="0"/>
          </a:p>
        </p:txBody>
      </p:sp>
      <p:sp>
        <p:nvSpPr>
          <p:cNvPr id="3" name="Title 2"/>
          <p:cNvSpPr>
            <a:spLocks noGrp="1"/>
          </p:cNvSpPr>
          <p:nvPr>
            <p:ph type="title"/>
          </p:nvPr>
        </p:nvSpPr>
        <p:spPr/>
        <p:txBody>
          <a:bodyPr>
            <a:normAutofit/>
          </a:bodyPr>
          <a:lstStyle/>
          <a:p>
            <a:r>
              <a:rPr lang="en-US" sz="2800" dirty="0" smtClean="0"/>
              <a:t>Q &amp; A:</a:t>
            </a:r>
            <a:endParaRPr lang="en-US" sz="2800" dirty="0"/>
          </a:p>
        </p:txBody>
      </p:sp>
      <p:sp>
        <p:nvSpPr>
          <p:cNvPr id="4" name="TextBox 3"/>
          <p:cNvSpPr txBox="1"/>
          <p:nvPr/>
        </p:nvSpPr>
        <p:spPr>
          <a:xfrm>
            <a:off x="7924800" y="990600"/>
            <a:ext cx="1143000" cy="307777"/>
          </a:xfrm>
          <a:prstGeom prst="rect">
            <a:avLst/>
          </a:prstGeom>
          <a:noFill/>
        </p:spPr>
        <p:txBody>
          <a:bodyPr wrap="square" rtlCol="0">
            <a:spAutoFit/>
          </a:bodyPr>
          <a:lstStyle/>
          <a:p>
            <a:r>
              <a:rPr lang="en-US" sz="1400" i="1" dirty="0" smtClean="0">
                <a:solidFill>
                  <a:srgbClr val="FFFFFF"/>
                </a:solidFill>
              </a:rPr>
              <a:t>Judith Lewis</a:t>
            </a:r>
          </a:p>
        </p:txBody>
      </p:sp>
    </p:spTree>
    <p:extLst>
      <p:ext uri="{BB962C8B-B14F-4D97-AF65-F5344CB8AC3E}">
        <p14:creationId xmlns:p14="http://schemas.microsoft.com/office/powerpoint/2010/main" val="53521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Shared Service Video Library</a:t>
            </a:r>
            <a:endParaRPr lang="en-US" sz="2800" dirty="0"/>
          </a:p>
        </p:txBody>
      </p:sp>
      <p:sp>
        <p:nvSpPr>
          <p:cNvPr id="4" name="TextBox 3"/>
          <p:cNvSpPr txBox="1"/>
          <p:nvPr/>
        </p:nvSpPr>
        <p:spPr>
          <a:xfrm>
            <a:off x="7924800" y="990600"/>
            <a:ext cx="1143000" cy="307777"/>
          </a:xfrm>
          <a:prstGeom prst="rect">
            <a:avLst/>
          </a:prstGeom>
          <a:noFill/>
        </p:spPr>
        <p:txBody>
          <a:bodyPr wrap="square" rtlCol="0">
            <a:spAutoFit/>
          </a:bodyPr>
          <a:lstStyle/>
          <a:p>
            <a:r>
              <a:rPr lang="en-US" sz="1400" i="1" dirty="0" smtClean="0">
                <a:solidFill>
                  <a:srgbClr val="FFFFFF"/>
                </a:solidFill>
              </a:rPr>
              <a:t>Judith Lewis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524000"/>
            <a:ext cx="6257755" cy="4488000"/>
          </a:xfrm>
          <a:prstGeom prst="rect">
            <a:avLst/>
          </a:prstGeom>
        </p:spPr>
      </p:pic>
    </p:spTree>
    <p:extLst>
      <p:ext uri="{BB962C8B-B14F-4D97-AF65-F5344CB8AC3E}">
        <p14:creationId xmlns:p14="http://schemas.microsoft.com/office/powerpoint/2010/main" val="432264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Laserfiche Shared Service Community of Practice and Listserv</a:t>
            </a:r>
            <a:endParaRPr lang="en-US" sz="2800" dirty="0"/>
          </a:p>
        </p:txBody>
      </p:sp>
      <p:sp>
        <p:nvSpPr>
          <p:cNvPr id="4" name="TextBox 3"/>
          <p:cNvSpPr txBox="1"/>
          <p:nvPr/>
        </p:nvSpPr>
        <p:spPr>
          <a:xfrm>
            <a:off x="7924800" y="990600"/>
            <a:ext cx="1143000" cy="307777"/>
          </a:xfrm>
          <a:prstGeom prst="rect">
            <a:avLst/>
          </a:prstGeom>
          <a:noFill/>
        </p:spPr>
        <p:txBody>
          <a:bodyPr wrap="square" rtlCol="0">
            <a:spAutoFit/>
          </a:bodyPr>
          <a:lstStyle/>
          <a:p>
            <a:r>
              <a:rPr lang="en-US" sz="1400" i="1" dirty="0" smtClean="0">
                <a:solidFill>
                  <a:srgbClr val="FFFFFF"/>
                </a:solidFill>
              </a:rPr>
              <a:t>Judith Lewis</a:t>
            </a:r>
          </a:p>
        </p:txBody>
      </p:sp>
      <p:sp>
        <p:nvSpPr>
          <p:cNvPr id="5" name="Rectangle 4"/>
          <p:cNvSpPr/>
          <p:nvPr/>
        </p:nvSpPr>
        <p:spPr>
          <a:xfrm>
            <a:off x="2667000" y="2057400"/>
            <a:ext cx="3516219" cy="646331"/>
          </a:xfrm>
          <a:prstGeom prst="rect">
            <a:avLst/>
          </a:prstGeom>
        </p:spPr>
        <p:txBody>
          <a:bodyPr wrap="none">
            <a:spAutoFit/>
          </a:bodyPr>
          <a:lstStyle/>
          <a:p>
            <a:r>
              <a:rPr lang="en-US" dirty="0" smtClean="0"/>
              <a:t> </a:t>
            </a:r>
            <a:r>
              <a:rPr lang="en-US" dirty="0"/>
              <a:t>tamu-laserfiche@listserv.tamu.edu</a:t>
            </a:r>
          </a:p>
          <a:p>
            <a:endParaRPr lang="en-US" dirty="0"/>
          </a:p>
        </p:txBody>
      </p:sp>
      <p:sp>
        <p:nvSpPr>
          <p:cNvPr id="6" name="TextBox 5"/>
          <p:cNvSpPr txBox="1"/>
          <p:nvPr/>
        </p:nvSpPr>
        <p:spPr>
          <a:xfrm>
            <a:off x="436880" y="2819400"/>
            <a:ext cx="8686800" cy="3139321"/>
          </a:xfrm>
          <a:prstGeom prst="rect">
            <a:avLst/>
          </a:prstGeom>
          <a:noFill/>
        </p:spPr>
        <p:txBody>
          <a:bodyPr wrap="square" rtlCol="0">
            <a:spAutoFit/>
          </a:bodyPr>
          <a:lstStyle/>
          <a:p>
            <a:r>
              <a:rPr lang="en-US" dirty="0" smtClean="0"/>
              <a:t>*The </a:t>
            </a:r>
            <a:r>
              <a:rPr lang="en-US" dirty="0"/>
              <a:t>name of the list: </a:t>
            </a:r>
            <a:r>
              <a:rPr lang="en-US" dirty="0" smtClean="0"/>
              <a:t>TAMU-LASERFICHE</a:t>
            </a:r>
          </a:p>
          <a:p>
            <a:endParaRPr lang="en-US" dirty="0" smtClean="0"/>
          </a:p>
          <a:p>
            <a:r>
              <a:rPr lang="en-US" dirty="0" smtClean="0"/>
              <a:t>*To Subscribe:  email </a:t>
            </a:r>
            <a:r>
              <a:rPr lang="en-US" dirty="0" smtClean="0">
                <a:hlinkClick r:id="rId3"/>
              </a:rPr>
              <a:t>TAMU-LASERFICHE@LISTSERV.TAMU.EDU</a:t>
            </a:r>
            <a:endParaRPr lang="en-US" dirty="0" smtClean="0"/>
          </a:p>
          <a:p>
            <a:r>
              <a:rPr lang="en-US" dirty="0" smtClean="0"/>
              <a:t>	  Type </a:t>
            </a:r>
            <a:r>
              <a:rPr lang="en-US" dirty="0"/>
              <a:t>“Subscribe” in Subject </a:t>
            </a:r>
          </a:p>
          <a:p>
            <a:r>
              <a:rPr lang="en-US" dirty="0"/>
              <a:t>          -or-   </a:t>
            </a:r>
            <a:r>
              <a:rPr lang="en-US" dirty="0" smtClean="0"/>
              <a:t>Provide </a:t>
            </a:r>
            <a:r>
              <a:rPr lang="en-US" dirty="0"/>
              <a:t>your preferred email address and sign up today</a:t>
            </a:r>
          </a:p>
          <a:p>
            <a:r>
              <a:rPr lang="en-US" dirty="0"/>
              <a:t>	</a:t>
            </a:r>
            <a:r>
              <a:rPr lang="en-US" dirty="0" smtClean="0"/>
              <a:t>	</a:t>
            </a:r>
            <a:r>
              <a:rPr lang="en-US" dirty="0"/>
              <a:t/>
            </a:r>
            <a:br>
              <a:rPr lang="en-US" dirty="0"/>
            </a:br>
            <a:r>
              <a:rPr lang="en-US" dirty="0"/>
              <a:t>* To send an email to </a:t>
            </a:r>
            <a:r>
              <a:rPr lang="en-US" dirty="0" smtClean="0"/>
              <a:t>the list:  TAMU-LASERFICHE@LISTSERV.TAMU.EDU</a:t>
            </a:r>
          </a:p>
          <a:p>
            <a:endParaRPr lang="en-US" dirty="0" smtClean="0"/>
          </a:p>
          <a:p>
            <a:r>
              <a:rPr lang="en-US" dirty="0"/>
              <a:t>* To unsubscribe from the </a:t>
            </a:r>
            <a:r>
              <a:rPr lang="en-US" dirty="0" smtClean="0"/>
              <a:t>list:  TAMU-LASERFICHE-signoff-request@LISTSERV.TAMU.EDU</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6986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err="1" smtClean="0"/>
              <a:t>Laserfiche</a:t>
            </a:r>
            <a:r>
              <a:rPr lang="en-US" sz="2800" dirty="0" smtClean="0"/>
              <a:t> EOD Training</a:t>
            </a:r>
            <a:endParaRPr lang="en-US" sz="2800" dirty="0"/>
          </a:p>
        </p:txBody>
      </p:sp>
      <p:sp>
        <p:nvSpPr>
          <p:cNvPr id="4" name="TextBox 3"/>
          <p:cNvSpPr txBox="1"/>
          <p:nvPr/>
        </p:nvSpPr>
        <p:spPr>
          <a:xfrm>
            <a:off x="7924800" y="990600"/>
            <a:ext cx="1143000" cy="307777"/>
          </a:xfrm>
          <a:prstGeom prst="rect">
            <a:avLst/>
          </a:prstGeom>
          <a:noFill/>
        </p:spPr>
        <p:txBody>
          <a:bodyPr wrap="square" rtlCol="0">
            <a:spAutoFit/>
          </a:bodyPr>
          <a:lstStyle/>
          <a:p>
            <a:r>
              <a:rPr lang="en-US" sz="1400" i="1" dirty="0" smtClean="0">
                <a:solidFill>
                  <a:srgbClr val="FFFFFF"/>
                </a:solidFill>
              </a:rPr>
              <a:t>Judith Lewis</a:t>
            </a:r>
          </a:p>
        </p:txBody>
      </p:sp>
      <p:sp>
        <p:nvSpPr>
          <p:cNvPr id="5" name="Rectangle 4"/>
          <p:cNvSpPr/>
          <p:nvPr/>
        </p:nvSpPr>
        <p:spPr>
          <a:xfrm>
            <a:off x="3352800" y="3276600"/>
            <a:ext cx="2615282" cy="646331"/>
          </a:xfrm>
          <a:prstGeom prst="rect">
            <a:avLst/>
          </a:prstGeom>
        </p:spPr>
        <p:txBody>
          <a:bodyPr wrap="none">
            <a:spAutoFit/>
          </a:bodyPr>
          <a:lstStyle/>
          <a:p>
            <a:r>
              <a:rPr lang="en-US" dirty="0" smtClean="0"/>
              <a:t>Instructor:  John Gonzales</a:t>
            </a:r>
            <a:endParaRPr lang="en-US" dirty="0"/>
          </a:p>
          <a:p>
            <a:endParaRPr lang="en-US" dirty="0"/>
          </a:p>
        </p:txBody>
      </p:sp>
      <p:sp>
        <p:nvSpPr>
          <p:cNvPr id="6" name="TextBox 5"/>
          <p:cNvSpPr txBox="1"/>
          <p:nvPr/>
        </p:nvSpPr>
        <p:spPr>
          <a:xfrm>
            <a:off x="381000" y="2362200"/>
            <a:ext cx="8686800" cy="923330"/>
          </a:xfrm>
          <a:prstGeom prst="rect">
            <a:avLst/>
          </a:prstGeom>
          <a:noFill/>
        </p:spPr>
        <p:txBody>
          <a:bodyPr wrap="square" rtlCol="0">
            <a:spAutoFit/>
          </a:bodyPr>
          <a:lstStyle/>
          <a:p>
            <a:pPr algn="ctr"/>
            <a:r>
              <a:rPr lang="en-US" b="1" dirty="0" err="1"/>
              <a:t>Laserfiche</a:t>
            </a:r>
            <a:r>
              <a:rPr lang="en-US" b="1" dirty="0"/>
              <a:t> Fundamentals Training Classes</a:t>
            </a:r>
          </a:p>
          <a:p>
            <a:pPr algn="ctr"/>
            <a:r>
              <a:rPr lang="en-US" dirty="0"/>
              <a:t>Hands-on, classroom-based training Offered by Employee and Organizational Development.</a:t>
            </a:r>
          </a:p>
        </p:txBody>
      </p:sp>
      <p:sp>
        <p:nvSpPr>
          <p:cNvPr id="2" name="TextBox 1"/>
          <p:cNvSpPr txBox="1"/>
          <p:nvPr/>
        </p:nvSpPr>
        <p:spPr>
          <a:xfrm>
            <a:off x="2667000" y="4191000"/>
            <a:ext cx="4534865" cy="1200329"/>
          </a:xfrm>
          <a:prstGeom prst="rect">
            <a:avLst/>
          </a:prstGeom>
          <a:noFill/>
        </p:spPr>
        <p:txBody>
          <a:bodyPr wrap="none" rtlCol="0">
            <a:spAutoFit/>
          </a:bodyPr>
          <a:lstStyle/>
          <a:p>
            <a:r>
              <a:rPr lang="en-US" dirty="0" smtClean="0"/>
              <a:t>For additional information:</a:t>
            </a:r>
          </a:p>
          <a:p>
            <a:r>
              <a:rPr lang="en-US" dirty="0" err="1" smtClean="0"/>
              <a:t>Laserfiche.tamu.edu</a:t>
            </a:r>
            <a:r>
              <a:rPr lang="en-US" dirty="0" smtClean="0"/>
              <a:t> and follow the link</a:t>
            </a:r>
          </a:p>
          <a:p>
            <a:pPr algn="ctr"/>
            <a:r>
              <a:rPr lang="en-US" dirty="0" smtClean="0"/>
              <a:t>-or-</a:t>
            </a:r>
          </a:p>
          <a:p>
            <a:r>
              <a:rPr lang="en-US" dirty="0" smtClean="0"/>
              <a:t>http</a:t>
            </a:r>
            <a:r>
              <a:rPr lang="en-US" dirty="0"/>
              <a:t>://</a:t>
            </a:r>
            <a:r>
              <a:rPr lang="en-US" dirty="0" err="1"/>
              <a:t>training.tamu.edu</a:t>
            </a:r>
            <a:r>
              <a:rPr lang="en-US" dirty="0"/>
              <a:t>/Courses/Detail/1357</a:t>
            </a:r>
          </a:p>
        </p:txBody>
      </p:sp>
    </p:spTree>
    <p:extLst>
      <p:ext uri="{BB962C8B-B14F-4D97-AF65-F5344CB8AC3E}">
        <p14:creationId xmlns:p14="http://schemas.microsoft.com/office/powerpoint/2010/main" val="631860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Laserfiche Annual Technical Conference</a:t>
            </a:r>
            <a:endParaRPr lang="en-US" dirty="0"/>
          </a:p>
        </p:txBody>
      </p:sp>
      <p:sp>
        <p:nvSpPr>
          <p:cNvPr id="4" name="Subtitle 1"/>
          <p:cNvSpPr>
            <a:spLocks noGrp="1"/>
          </p:cNvSpPr>
          <p:nvPr>
            <p:ph type="body" sz="quarter" idx="14"/>
          </p:nvPr>
        </p:nvSpPr>
        <p:spPr/>
        <p:txBody>
          <a:bodyPr>
            <a:normAutofit fontScale="92500" lnSpcReduction="10000"/>
          </a:bodyPr>
          <a:lstStyle/>
          <a:p>
            <a:pPr marL="0" indent="0">
              <a:buFont typeface="Arial" charset="0"/>
              <a:buNone/>
              <a:defRPr/>
            </a:pPr>
            <a:r>
              <a:rPr lang="en-US" sz="2400" dirty="0" smtClean="0">
                <a:latin typeface="Arial" charset="0"/>
                <a:cs typeface="Arial" charset="0"/>
              </a:rPr>
              <a:t> </a:t>
            </a:r>
            <a:r>
              <a:rPr lang="en-US" sz="2400" dirty="0" err="1" smtClean="0">
                <a:latin typeface="Arial" charset="0"/>
                <a:cs typeface="Arial" charset="0"/>
              </a:rPr>
              <a:t>Laserfiche</a:t>
            </a:r>
            <a:r>
              <a:rPr lang="en-US" sz="2400" dirty="0" smtClean="0">
                <a:latin typeface="Arial" charset="0"/>
                <a:cs typeface="Arial" charset="0"/>
              </a:rPr>
              <a:t> Empower 2015, January 13-16, 2015 in Anaheim, CA</a:t>
            </a:r>
          </a:p>
          <a:p>
            <a:pPr marL="0" indent="0">
              <a:buFont typeface="Arial" charset="0"/>
              <a:buNone/>
              <a:defRPr/>
            </a:pPr>
            <a:endParaRPr lang="en-US" sz="2400" dirty="0" smtClean="0">
              <a:latin typeface="Arial" charset="0"/>
              <a:cs typeface="Arial" charset="0"/>
            </a:endParaRPr>
          </a:p>
          <a:p>
            <a:pPr>
              <a:defRPr/>
            </a:pPr>
            <a:endParaRPr lang="en-US" sz="2400" dirty="0" smtClean="0">
              <a:latin typeface="Arial" charset="0"/>
              <a:cs typeface="Arial" charset="0"/>
            </a:endParaRPr>
          </a:p>
          <a:p>
            <a:pPr>
              <a:defRPr/>
            </a:pPr>
            <a:endParaRPr lang="en-US" sz="2400" dirty="0" smtClean="0">
              <a:latin typeface="Arial" charset="0"/>
              <a:cs typeface="Arial" charset="0"/>
            </a:endParaRPr>
          </a:p>
          <a:p>
            <a:pPr>
              <a:defRPr/>
            </a:pPr>
            <a:endParaRPr lang="en-US" sz="2400" dirty="0" smtClean="0">
              <a:latin typeface="Arial" charset="0"/>
              <a:cs typeface="Arial" charset="0"/>
            </a:endParaRPr>
          </a:p>
          <a:p>
            <a:pPr marL="742950" lvl="1" indent="-285750">
              <a:buFont typeface="Wingdings" pitchFamily="2" charset="2"/>
              <a:buChar char="§"/>
              <a:defRPr/>
            </a:pPr>
            <a:r>
              <a:rPr lang="en-US" dirty="0" smtClean="0">
                <a:latin typeface="Arial" charset="0"/>
                <a:cs typeface="Arial" charset="0"/>
              </a:rPr>
              <a:t>Use of Metadata</a:t>
            </a:r>
          </a:p>
          <a:p>
            <a:pPr marL="742950" lvl="1" indent="-285750">
              <a:buFont typeface="Wingdings" pitchFamily="2" charset="2"/>
              <a:buChar char="§"/>
              <a:defRPr/>
            </a:pPr>
            <a:r>
              <a:rPr lang="en-US" dirty="0" smtClean="0">
                <a:latin typeface="Arial" charset="0"/>
                <a:cs typeface="Arial" charset="0"/>
              </a:rPr>
              <a:t>Use of Workflow</a:t>
            </a:r>
            <a:endParaRPr lang="en-US" dirty="0">
              <a:latin typeface="Arial" charset="0"/>
              <a:cs typeface="Arial" charset="0"/>
            </a:endParaRPr>
          </a:p>
          <a:p>
            <a:pPr marL="742950" lvl="1" indent="-285750">
              <a:buFont typeface="Wingdings" pitchFamily="2" charset="2"/>
              <a:buChar char="§"/>
              <a:defRPr/>
            </a:pPr>
            <a:r>
              <a:rPr lang="en-US" dirty="0">
                <a:latin typeface="Arial" charset="0"/>
                <a:cs typeface="Arial" charset="0"/>
              </a:rPr>
              <a:t>Use of Records Management Edition</a:t>
            </a:r>
          </a:p>
          <a:p>
            <a:pPr marL="742950" lvl="1" indent="-285750">
              <a:buFont typeface="Wingdings" pitchFamily="2" charset="2"/>
              <a:buChar char="§"/>
              <a:defRPr/>
            </a:pPr>
            <a:r>
              <a:rPr lang="en-US" dirty="0">
                <a:latin typeface="Arial" charset="0"/>
                <a:cs typeface="Arial" charset="0"/>
              </a:rPr>
              <a:t>Use of API Toolkit</a:t>
            </a:r>
          </a:p>
          <a:p>
            <a:pPr marL="742950" lvl="1" indent="-285750">
              <a:buFont typeface="Wingdings" pitchFamily="2" charset="2"/>
              <a:buChar char="§"/>
              <a:defRPr/>
            </a:pPr>
            <a:r>
              <a:rPr lang="en-US" dirty="0">
                <a:latin typeface="Arial" charset="0"/>
                <a:cs typeface="Arial" charset="0"/>
              </a:rPr>
              <a:t>Use of </a:t>
            </a:r>
            <a:r>
              <a:rPr lang="en-US" dirty="0" smtClean="0">
                <a:latin typeface="Arial" charset="0"/>
                <a:cs typeface="Arial" charset="0"/>
              </a:rPr>
              <a:t>Mobile</a:t>
            </a:r>
          </a:p>
          <a:p>
            <a:pPr marL="742950" lvl="1" indent="-285750">
              <a:buFont typeface="Wingdings" pitchFamily="2" charset="2"/>
              <a:buChar char="§"/>
              <a:defRPr/>
            </a:pPr>
            <a:r>
              <a:rPr lang="en-US" dirty="0" smtClean="0">
                <a:latin typeface="Arial" charset="0"/>
                <a:cs typeface="Arial" charset="0"/>
              </a:rPr>
              <a:t>Business Process Management</a:t>
            </a:r>
          </a:p>
          <a:p>
            <a:pPr>
              <a:defRPr/>
            </a:pPr>
            <a:r>
              <a:rPr lang="en-US" sz="2400" dirty="0" smtClean="0">
                <a:latin typeface="Arial" charset="0"/>
                <a:cs typeface="Arial" charset="0"/>
              </a:rPr>
              <a:t>	Additional details for </a:t>
            </a:r>
            <a:r>
              <a:rPr lang="en-US" sz="2400" dirty="0">
                <a:latin typeface="Arial" charset="0"/>
                <a:cs typeface="Arial" charset="0"/>
              </a:rPr>
              <a:t>Empower </a:t>
            </a:r>
            <a:r>
              <a:rPr lang="en-US" sz="2400" dirty="0" smtClean="0">
                <a:latin typeface="Arial" charset="0"/>
                <a:cs typeface="Arial" charset="0"/>
              </a:rPr>
              <a:t>2015: </a:t>
            </a:r>
            <a:endParaRPr lang="en-US" sz="2400" dirty="0">
              <a:latin typeface="Arial" charset="0"/>
              <a:cs typeface="Arial" charset="0"/>
            </a:endParaRPr>
          </a:p>
          <a:p>
            <a:pPr>
              <a:defRPr/>
            </a:pPr>
            <a:r>
              <a:rPr lang="en-US" sz="2400" dirty="0">
                <a:latin typeface="Arial" charset="0"/>
                <a:cs typeface="Arial" charset="0"/>
              </a:rPr>
              <a:t>	http://www.laserfiche.com/en-us/Conference</a:t>
            </a:r>
          </a:p>
          <a:p>
            <a:pPr lvl="1">
              <a:defRPr/>
            </a:pPr>
            <a:endParaRPr lang="en-US" dirty="0">
              <a:latin typeface="Arial" charset="0"/>
              <a:cs typeface="Arial" charset="0"/>
            </a:endParaRPr>
          </a:p>
          <a:p>
            <a:pPr>
              <a:defRPr/>
            </a:pPr>
            <a:endParaRPr lang="en-US" sz="2400" dirty="0" smtClean="0">
              <a:latin typeface="Arial" charset="0"/>
              <a:cs typeface="Arial" charset="0"/>
            </a:endParaRPr>
          </a:p>
          <a:p>
            <a:pPr>
              <a:buFont typeface="Arial" charset="0"/>
              <a:buNone/>
              <a:defRPr/>
            </a:pPr>
            <a:endParaRPr lang="en-US" sz="2400" dirty="0" smtClean="0">
              <a:latin typeface="Arial" charset="0"/>
              <a:cs typeface="Arial" charset="0"/>
            </a:endParaRPr>
          </a:p>
          <a:p>
            <a:pPr>
              <a:buFont typeface="Arial" charset="0"/>
              <a:buNone/>
              <a:defRPr/>
            </a:pPr>
            <a:endParaRPr lang="en-US" sz="2400" dirty="0" smtClean="0">
              <a:latin typeface="Arial" charset="0"/>
              <a:cs typeface="Arial" charset="0"/>
            </a:endParaRPr>
          </a:p>
          <a:p>
            <a:pPr>
              <a:defRPr/>
            </a:pPr>
            <a:endParaRPr lang="en-US" sz="2400" dirty="0" smtClean="0">
              <a:latin typeface="Arial" charset="0"/>
              <a:cs typeface="Arial" charset="0"/>
            </a:endParaRPr>
          </a:p>
          <a:p>
            <a:pPr>
              <a:defRPr/>
            </a:pPr>
            <a:endParaRPr lang="en-US" sz="2400" dirty="0" smtClean="0">
              <a:latin typeface="Arial" charset="0"/>
              <a:cs typeface="Arial" charset="0"/>
            </a:endParaRPr>
          </a:p>
        </p:txBody>
      </p:sp>
      <p:sp>
        <p:nvSpPr>
          <p:cNvPr id="6" name="TextBox 5"/>
          <p:cNvSpPr txBox="1"/>
          <p:nvPr/>
        </p:nvSpPr>
        <p:spPr>
          <a:xfrm>
            <a:off x="7924800" y="990600"/>
            <a:ext cx="1143000" cy="307777"/>
          </a:xfrm>
          <a:prstGeom prst="rect">
            <a:avLst/>
          </a:prstGeom>
          <a:noFill/>
        </p:spPr>
        <p:txBody>
          <a:bodyPr wrap="square" rtlCol="0">
            <a:spAutoFit/>
          </a:bodyPr>
          <a:lstStyle/>
          <a:p>
            <a:r>
              <a:rPr lang="en-US" sz="1400" i="1" dirty="0" smtClean="0">
                <a:solidFill>
                  <a:srgbClr val="FFFFFF"/>
                </a:solidFill>
              </a:rPr>
              <a:t>Judith Lewis</a:t>
            </a:r>
          </a:p>
        </p:txBody>
      </p:sp>
      <p:pic>
        <p:nvPicPr>
          <p:cNvPr id="2" name="Picture 1" descr="Screen Shot 2014-08-16 at 5.11.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905000"/>
            <a:ext cx="6074600" cy="1523999"/>
          </a:xfrm>
          <a:prstGeom prst="rect">
            <a:avLst/>
          </a:prstGeom>
        </p:spPr>
      </p:pic>
      <p:sp>
        <p:nvSpPr>
          <p:cNvPr id="7" name="TextBox 6"/>
          <p:cNvSpPr txBox="1"/>
          <p:nvPr/>
        </p:nvSpPr>
        <p:spPr>
          <a:xfrm>
            <a:off x="6019800" y="3352800"/>
            <a:ext cx="1752600" cy="253916"/>
          </a:xfrm>
          <a:prstGeom prst="rect">
            <a:avLst/>
          </a:prstGeom>
          <a:noFill/>
        </p:spPr>
        <p:txBody>
          <a:bodyPr wrap="square" rtlCol="0">
            <a:spAutoFit/>
          </a:bodyPr>
          <a:lstStyle/>
          <a:p>
            <a:r>
              <a:rPr lang="en-US" sz="1050" dirty="0" smtClean="0"/>
              <a:t>Image courtesy of </a:t>
            </a:r>
            <a:r>
              <a:rPr lang="en-US" sz="1050" dirty="0" err="1" smtClean="0"/>
              <a:t>Laserfiche</a:t>
            </a:r>
            <a:endParaRPr lang="en-US" sz="1050" dirty="0"/>
          </a:p>
        </p:txBody>
      </p:sp>
    </p:spTree>
    <p:extLst>
      <p:ext uri="{BB962C8B-B14F-4D97-AF65-F5344CB8AC3E}">
        <p14:creationId xmlns:p14="http://schemas.microsoft.com/office/powerpoint/2010/main" val="3935584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04800" y="1905000"/>
            <a:ext cx="8229600" cy="3695700"/>
          </a:xfrm>
        </p:spPr>
        <p:txBody>
          <a:bodyPr>
            <a:normAutofit/>
          </a:bodyPr>
          <a:lstStyle/>
          <a:p>
            <a:pPr algn="ctr"/>
            <a:r>
              <a:rPr lang="en-US" sz="2400" dirty="0" smtClean="0"/>
              <a:t>Thank you for your interest in Laserfiche.</a:t>
            </a:r>
          </a:p>
          <a:p>
            <a:endParaRPr lang="en-US" sz="2400" dirty="0"/>
          </a:p>
          <a:p>
            <a:endParaRPr lang="en-US" sz="1600" dirty="0" smtClean="0"/>
          </a:p>
          <a:p>
            <a:r>
              <a:rPr lang="en-US" sz="1600" dirty="0" smtClean="0"/>
              <a:t>Contact Information:</a:t>
            </a:r>
          </a:p>
          <a:p>
            <a:endParaRPr lang="en-US" sz="1600" dirty="0" smtClean="0"/>
          </a:p>
          <a:p>
            <a:pPr algn="ctr"/>
            <a:r>
              <a:rPr lang="en-US" sz="1600" dirty="0"/>
              <a:t>Texas A&amp;M Information Technology </a:t>
            </a:r>
            <a:endParaRPr lang="en-US" sz="1600" dirty="0" smtClean="0"/>
          </a:p>
          <a:p>
            <a:pPr algn="ctr"/>
            <a:r>
              <a:rPr lang="en-US" sz="1600" dirty="0" smtClean="0"/>
              <a:t>Computing and Information Services</a:t>
            </a:r>
          </a:p>
          <a:p>
            <a:pPr algn="ctr"/>
            <a:r>
              <a:rPr lang="en-US" sz="1600" dirty="0" smtClean="0"/>
              <a:t>Laserfiche Enterprise Shared Service</a:t>
            </a:r>
          </a:p>
          <a:p>
            <a:pPr algn="ctr"/>
            <a:r>
              <a:rPr lang="en-US" sz="1600" dirty="0" smtClean="0"/>
              <a:t>Judith H. Lewis, PhD, MS, PMP  </a:t>
            </a:r>
          </a:p>
          <a:p>
            <a:pPr algn="ctr"/>
            <a:r>
              <a:rPr lang="en-US" sz="1600" dirty="0" smtClean="0"/>
              <a:t>Program Manager</a:t>
            </a:r>
          </a:p>
          <a:p>
            <a:pPr algn="ctr"/>
            <a:r>
              <a:rPr lang="en-US" sz="1600" dirty="0" smtClean="0">
                <a:hlinkClick r:id="rId3"/>
              </a:rPr>
              <a:t>laserfiche@tamu.edu</a:t>
            </a:r>
            <a:endParaRPr lang="en-US" sz="1600" dirty="0" smtClean="0"/>
          </a:p>
        </p:txBody>
      </p:sp>
      <p:sp>
        <p:nvSpPr>
          <p:cNvPr id="3" name="Title 2"/>
          <p:cNvSpPr>
            <a:spLocks noGrp="1"/>
          </p:cNvSpPr>
          <p:nvPr>
            <p:ph type="title"/>
          </p:nvPr>
        </p:nvSpPr>
        <p:spPr/>
        <p:txBody>
          <a:bodyPr>
            <a:normAutofit/>
          </a:bodyPr>
          <a:lstStyle/>
          <a:p>
            <a:r>
              <a:rPr lang="en-US" sz="2800" dirty="0" smtClean="0"/>
              <a:t>Q &amp; A:</a:t>
            </a:r>
            <a:endParaRPr lang="en-US" sz="2800" dirty="0"/>
          </a:p>
        </p:txBody>
      </p:sp>
      <p:sp>
        <p:nvSpPr>
          <p:cNvPr id="4" name="TextBox 3"/>
          <p:cNvSpPr txBox="1"/>
          <p:nvPr/>
        </p:nvSpPr>
        <p:spPr>
          <a:xfrm>
            <a:off x="7924800" y="990600"/>
            <a:ext cx="1143000" cy="307777"/>
          </a:xfrm>
          <a:prstGeom prst="rect">
            <a:avLst/>
          </a:prstGeom>
          <a:noFill/>
        </p:spPr>
        <p:txBody>
          <a:bodyPr wrap="square" rtlCol="0">
            <a:spAutoFit/>
          </a:bodyPr>
          <a:lstStyle/>
          <a:p>
            <a:r>
              <a:rPr lang="en-US" sz="1400" i="1" dirty="0" smtClean="0">
                <a:solidFill>
                  <a:srgbClr val="FFFFFF"/>
                </a:solidFill>
              </a:rPr>
              <a:t>Judith Lewis</a:t>
            </a:r>
          </a:p>
        </p:txBody>
      </p:sp>
    </p:spTree>
    <p:extLst>
      <p:ext uri="{BB962C8B-B14F-4D97-AF65-F5344CB8AC3E}">
        <p14:creationId xmlns:p14="http://schemas.microsoft.com/office/powerpoint/2010/main" val="3310263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ISShare\IS\communications\CIS\CIS-ITSS\Laserfiche\FOR TEMPLATES\FOR PPT\LaserficheMas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5800"/>
            <a:ext cx="9144000"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752600" y="3657600"/>
            <a:ext cx="7008749" cy="1508105"/>
          </a:xfrm>
          <a:prstGeom prst="rect">
            <a:avLst/>
          </a:prstGeom>
          <a:noFill/>
        </p:spPr>
        <p:txBody>
          <a:bodyPr wrap="square" rtlCol="0">
            <a:spAutoFit/>
          </a:bodyPr>
          <a:lstStyle/>
          <a:p>
            <a:pPr algn="ctr"/>
            <a:r>
              <a:rPr lang="en-US" sz="2800" dirty="0" smtClean="0"/>
              <a:t>Texas </a:t>
            </a:r>
            <a:r>
              <a:rPr lang="en-US" sz="2800" dirty="0"/>
              <a:t>A&amp;M Laserfiche </a:t>
            </a:r>
            <a:r>
              <a:rPr lang="en-US" sz="2800" dirty="0" smtClean="0"/>
              <a:t>Shared Service</a:t>
            </a:r>
          </a:p>
          <a:p>
            <a:pPr algn="ctr"/>
            <a:r>
              <a:rPr lang="en-US" sz="2800" dirty="0" smtClean="0"/>
              <a:t>Records Management</a:t>
            </a:r>
          </a:p>
          <a:p>
            <a:pPr algn="ctr"/>
            <a:r>
              <a:rPr lang="en-US" dirty="0" smtClean="0">
                <a:solidFill>
                  <a:srgbClr val="500000"/>
                </a:solidFill>
              </a:rPr>
              <a:t>Hosted </a:t>
            </a:r>
            <a:r>
              <a:rPr lang="en-US" dirty="0">
                <a:solidFill>
                  <a:srgbClr val="500000"/>
                </a:solidFill>
              </a:rPr>
              <a:t>by </a:t>
            </a:r>
          </a:p>
          <a:p>
            <a:pPr algn="ctr"/>
            <a:r>
              <a:rPr lang="en-US" dirty="0">
                <a:solidFill>
                  <a:srgbClr val="500000"/>
                </a:solidFill>
              </a:rPr>
              <a:t>Texas A&amp;M Information Technology, </a:t>
            </a:r>
            <a:r>
              <a:rPr lang="en-US" dirty="0" err="1">
                <a:solidFill>
                  <a:srgbClr val="500000"/>
                </a:solidFill>
              </a:rPr>
              <a:t>Laserfiche</a:t>
            </a:r>
            <a:r>
              <a:rPr lang="en-US" dirty="0">
                <a:solidFill>
                  <a:srgbClr val="500000"/>
                </a:solidFill>
              </a:rPr>
              <a:t> and </a:t>
            </a:r>
            <a:r>
              <a:rPr lang="en-US" dirty="0" err="1">
                <a:solidFill>
                  <a:srgbClr val="500000"/>
                </a:solidFill>
              </a:rPr>
              <a:t>SMARTfiles</a:t>
            </a:r>
            <a:r>
              <a:rPr lang="en-US" dirty="0">
                <a:solidFill>
                  <a:srgbClr val="500000"/>
                </a:solidFill>
              </a:rPr>
              <a:t>    </a:t>
            </a:r>
          </a:p>
        </p:txBody>
      </p:sp>
      <p:sp>
        <p:nvSpPr>
          <p:cNvPr id="6" name="TextBox 5"/>
          <p:cNvSpPr txBox="1"/>
          <p:nvPr/>
        </p:nvSpPr>
        <p:spPr>
          <a:xfrm>
            <a:off x="4724400" y="5710535"/>
            <a:ext cx="4114800" cy="830997"/>
          </a:xfrm>
          <a:prstGeom prst="rect">
            <a:avLst/>
          </a:prstGeom>
          <a:noFill/>
        </p:spPr>
        <p:txBody>
          <a:bodyPr wrap="square" rtlCol="0">
            <a:spAutoFit/>
          </a:bodyPr>
          <a:lstStyle/>
          <a:p>
            <a:pPr algn="r"/>
            <a:r>
              <a:rPr lang="en-US" sz="1200" dirty="0" smtClean="0">
                <a:solidFill>
                  <a:srgbClr val="939598"/>
                </a:solidFill>
              </a:rPr>
              <a:t>Presented by Judith H. Lewis, PhD, MS, PMP</a:t>
            </a:r>
          </a:p>
          <a:p>
            <a:pPr algn="r"/>
            <a:r>
              <a:rPr lang="en-US" sz="1200" dirty="0" smtClean="0">
                <a:solidFill>
                  <a:srgbClr val="939598"/>
                </a:solidFill>
              </a:rPr>
              <a:t>Sr. IT Manager, Computing &amp; Information Services</a:t>
            </a:r>
            <a:br>
              <a:rPr lang="en-US" sz="1200" dirty="0" smtClean="0">
                <a:solidFill>
                  <a:srgbClr val="939598"/>
                </a:solidFill>
              </a:rPr>
            </a:br>
            <a:r>
              <a:rPr lang="en-US" sz="1200" dirty="0" smtClean="0">
                <a:solidFill>
                  <a:srgbClr val="939598"/>
                </a:solidFill>
              </a:rPr>
              <a:t> Program Manager, Texas A&amp;M IT Laserfiche Shared Service</a:t>
            </a:r>
          </a:p>
          <a:p>
            <a:pPr algn="r"/>
            <a:r>
              <a:rPr lang="en-US" sz="1200" dirty="0" smtClean="0">
                <a:solidFill>
                  <a:srgbClr val="939598"/>
                </a:solidFill>
              </a:rPr>
              <a:t>August 22, 2014</a:t>
            </a:r>
            <a:endParaRPr lang="en-US" sz="1200" dirty="0">
              <a:solidFill>
                <a:srgbClr val="939598"/>
              </a:solidFill>
            </a:endParaRPr>
          </a:p>
        </p:txBody>
      </p:sp>
      <p:cxnSp>
        <p:nvCxnSpPr>
          <p:cNvPr id="8" name="Straight Connector 7"/>
          <p:cNvCxnSpPr/>
          <p:nvPr/>
        </p:nvCxnSpPr>
        <p:spPr>
          <a:xfrm flipH="1">
            <a:off x="307848" y="6324600"/>
            <a:ext cx="853135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7" name="Picture 3" descr="S:\CISShare\IS\communications\CIS\CIS-ITSS\Laserfiche\FOR TEMPLATES\FOR PPT\DigiDoc.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848" y="4628853"/>
            <a:ext cx="1163638" cy="147161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S:\CISShare\IS\communications\CIS\CIS-ITSS\Laserfiche\FOR TEMPLATES\FOR BINDER COVER\Laserfiche_Logo_Whi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848" y="1752600"/>
            <a:ext cx="4264152" cy="718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94698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Shared Service Common </a:t>
            </a:r>
            <a:r>
              <a:rPr lang="en-US" sz="2800" dirty="0" smtClean="0"/>
              <a:t>Folder Structure </a:t>
            </a:r>
            <a:br>
              <a:rPr lang="en-US" sz="2800" dirty="0" smtClean="0"/>
            </a:br>
            <a:r>
              <a:rPr lang="en-US" sz="2400" dirty="0" smtClean="0"/>
              <a:t>(Based on System Records Retention Schedule)</a:t>
            </a:r>
            <a:endParaRPr lang="en-US" sz="2400" dirty="0"/>
          </a:p>
        </p:txBody>
      </p:sp>
      <p:sp>
        <p:nvSpPr>
          <p:cNvPr id="4" name="TextBox 3"/>
          <p:cNvSpPr txBox="1"/>
          <p:nvPr/>
        </p:nvSpPr>
        <p:spPr>
          <a:xfrm>
            <a:off x="7924800" y="990600"/>
            <a:ext cx="1143000" cy="307777"/>
          </a:xfrm>
          <a:prstGeom prst="rect">
            <a:avLst/>
          </a:prstGeom>
          <a:noFill/>
        </p:spPr>
        <p:txBody>
          <a:bodyPr wrap="square" rtlCol="0">
            <a:spAutoFit/>
          </a:bodyPr>
          <a:lstStyle/>
          <a:p>
            <a:r>
              <a:rPr lang="en-US" sz="1400" i="1" dirty="0" smtClean="0">
                <a:solidFill>
                  <a:srgbClr val="FFFFFF"/>
                </a:solidFill>
              </a:rPr>
              <a:t>Judith Lewis</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6699250" cy="3668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ubtitle 1"/>
          <p:cNvSpPr>
            <a:spLocks noGrp="1"/>
          </p:cNvSpPr>
          <p:nvPr>
            <p:ph type="body" sz="quarter" idx="14"/>
          </p:nvPr>
        </p:nvSpPr>
        <p:spPr>
          <a:xfrm>
            <a:off x="762000" y="4648200"/>
            <a:ext cx="8229600" cy="1371600"/>
          </a:xfrm>
        </p:spPr>
        <p:txBody>
          <a:bodyPr>
            <a:normAutofit fontScale="32500" lnSpcReduction="20000"/>
          </a:bodyPr>
          <a:lstStyle/>
          <a:p>
            <a:pPr marL="0" indent="0">
              <a:buFont typeface="Arial" charset="0"/>
              <a:buNone/>
              <a:defRPr/>
            </a:pPr>
            <a:r>
              <a:rPr lang="en-US" sz="2400" dirty="0" smtClean="0">
                <a:latin typeface="Arial" charset="0"/>
                <a:cs typeface="Arial" charset="0"/>
              </a:rPr>
              <a:t> </a:t>
            </a:r>
          </a:p>
          <a:p>
            <a:pPr>
              <a:defRPr/>
            </a:pPr>
            <a:endParaRPr lang="en-US" sz="2400" dirty="0" smtClean="0">
              <a:latin typeface="Arial" charset="0"/>
              <a:cs typeface="Arial" charset="0"/>
            </a:endParaRPr>
          </a:p>
          <a:p>
            <a:pPr>
              <a:defRPr/>
            </a:pPr>
            <a:endParaRPr lang="en-US" sz="2400" dirty="0" smtClean="0">
              <a:latin typeface="Arial" charset="0"/>
              <a:cs typeface="Arial" charset="0"/>
            </a:endParaRPr>
          </a:p>
          <a:p>
            <a:pPr>
              <a:defRPr/>
            </a:pPr>
            <a:endParaRPr lang="en-US" sz="2400" dirty="0" smtClean="0">
              <a:latin typeface="Arial" charset="0"/>
              <a:cs typeface="Arial" charset="0"/>
            </a:endParaRPr>
          </a:p>
          <a:p>
            <a:pPr marL="742950" lvl="1" indent="-285750">
              <a:buFont typeface="Wingdings" pitchFamily="2" charset="2"/>
              <a:buChar char="§"/>
              <a:defRPr/>
            </a:pPr>
            <a:r>
              <a:rPr lang="en-US" sz="4300" dirty="0" smtClean="0">
                <a:latin typeface="Arial" charset="0"/>
                <a:cs typeface="Arial" charset="0"/>
              </a:rPr>
              <a:t>Retention schedule undergoing change and approval this year</a:t>
            </a:r>
          </a:p>
          <a:p>
            <a:pPr marL="742950" lvl="1" indent="-285750">
              <a:buFont typeface="Wingdings" pitchFamily="2" charset="2"/>
              <a:buChar char="§"/>
              <a:defRPr/>
            </a:pPr>
            <a:r>
              <a:rPr lang="en-US" sz="4300" dirty="0" smtClean="0">
                <a:latin typeface="Arial" charset="0"/>
                <a:cs typeface="Arial" charset="0"/>
              </a:rPr>
              <a:t>Shared service will integrate changes into the common folder structure</a:t>
            </a:r>
          </a:p>
          <a:p>
            <a:pPr marL="742950" lvl="1" indent="-285750">
              <a:buFont typeface="Wingdings" pitchFamily="2" charset="2"/>
              <a:buChar char="§"/>
              <a:defRPr/>
            </a:pPr>
            <a:r>
              <a:rPr lang="en-US" sz="4300" dirty="0" smtClean="0">
                <a:latin typeface="Arial" charset="0"/>
                <a:cs typeface="Arial" charset="0"/>
              </a:rPr>
              <a:t>Shared service participants benefit from the shared service work</a:t>
            </a:r>
          </a:p>
          <a:p>
            <a:pPr>
              <a:defRPr/>
            </a:pPr>
            <a:r>
              <a:rPr lang="en-US" sz="2400" dirty="0" smtClean="0">
                <a:latin typeface="Arial" charset="0"/>
                <a:cs typeface="Arial" charset="0"/>
              </a:rPr>
              <a:t>	</a:t>
            </a:r>
            <a:endParaRPr lang="en-US" dirty="0">
              <a:latin typeface="Arial" charset="0"/>
              <a:cs typeface="Arial" charset="0"/>
            </a:endParaRPr>
          </a:p>
          <a:p>
            <a:pPr>
              <a:defRPr/>
            </a:pPr>
            <a:endParaRPr lang="en-US" sz="2400" dirty="0" smtClean="0">
              <a:latin typeface="Arial" charset="0"/>
              <a:cs typeface="Arial" charset="0"/>
            </a:endParaRPr>
          </a:p>
          <a:p>
            <a:pPr>
              <a:buFont typeface="Arial" charset="0"/>
              <a:buNone/>
              <a:defRPr/>
            </a:pPr>
            <a:endParaRPr lang="en-US" sz="2400" dirty="0" smtClean="0">
              <a:latin typeface="Arial" charset="0"/>
              <a:cs typeface="Arial" charset="0"/>
            </a:endParaRPr>
          </a:p>
          <a:p>
            <a:pPr>
              <a:buFont typeface="Arial" charset="0"/>
              <a:buNone/>
              <a:defRPr/>
            </a:pPr>
            <a:endParaRPr lang="en-US" sz="2400" dirty="0" smtClean="0">
              <a:latin typeface="Arial" charset="0"/>
              <a:cs typeface="Arial" charset="0"/>
            </a:endParaRPr>
          </a:p>
          <a:p>
            <a:pPr>
              <a:defRPr/>
            </a:pPr>
            <a:endParaRPr lang="en-US" sz="2400" dirty="0" smtClean="0">
              <a:latin typeface="Arial" charset="0"/>
              <a:cs typeface="Arial" charset="0"/>
            </a:endParaRPr>
          </a:p>
          <a:p>
            <a:pPr>
              <a:defRPr/>
            </a:pPr>
            <a:endParaRPr lang="en-US" sz="2400" dirty="0" smtClean="0">
              <a:latin typeface="Arial" charset="0"/>
              <a:cs typeface="Arial" charset="0"/>
            </a:endParaRPr>
          </a:p>
        </p:txBody>
      </p:sp>
    </p:spTree>
    <p:extLst>
      <p:ext uri="{BB962C8B-B14F-4D97-AF65-F5344CB8AC3E}">
        <p14:creationId xmlns:p14="http://schemas.microsoft.com/office/powerpoint/2010/main" val="45374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Template>
  <TotalTime>4169</TotalTime>
  <Words>1434</Words>
  <Application>Microsoft Office PowerPoint</Application>
  <PresentationFormat>On-screen Show (4:3)</PresentationFormat>
  <Paragraphs>272</Paragraphs>
  <Slides>27</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Georgia</vt:lpstr>
      <vt:lpstr>Times New Roman</vt:lpstr>
      <vt:lpstr>Wingdings</vt:lpstr>
      <vt:lpstr>Powerpoint Template</vt:lpstr>
      <vt:lpstr>1_Office Theme</vt:lpstr>
      <vt:lpstr>PowerPoint Presentation</vt:lpstr>
      <vt:lpstr>Website for Texas A&amp;M Laserfiche</vt:lpstr>
      <vt:lpstr>Shared Service Video Library</vt:lpstr>
      <vt:lpstr>Laserfiche Shared Service Community of Practice and Listserv</vt:lpstr>
      <vt:lpstr>Laserfiche EOD Training</vt:lpstr>
      <vt:lpstr>Laserfiche Annual Technical Conference</vt:lpstr>
      <vt:lpstr>Q &amp; A:</vt:lpstr>
      <vt:lpstr>PowerPoint Presentation</vt:lpstr>
      <vt:lpstr>Shared Service Common Folder Structure  (Based on System Records Retention Schedule)</vt:lpstr>
      <vt:lpstr>Best Practices</vt:lpstr>
      <vt:lpstr>Introduce Brooks Moore</vt:lpstr>
      <vt:lpstr>Brooks Moore’s Records Management Topics</vt:lpstr>
      <vt:lpstr>An Introduction to Records Management</vt:lpstr>
      <vt:lpstr>Basics of Records Management</vt:lpstr>
      <vt:lpstr>What exactly is a Record?</vt:lpstr>
      <vt:lpstr>Characteristics of a Record</vt:lpstr>
      <vt:lpstr>Life Cycle of a Record</vt:lpstr>
      <vt:lpstr>PowerPoint Presentation</vt:lpstr>
      <vt:lpstr>Records Management at A&amp;M</vt:lpstr>
      <vt:lpstr>Records Retention Schedule</vt:lpstr>
      <vt:lpstr>Storage &amp; Destruction Forms</vt:lpstr>
      <vt:lpstr>http://library.tamu.edu/records</vt:lpstr>
      <vt:lpstr>Records Storage</vt:lpstr>
      <vt:lpstr>Records Destruction</vt:lpstr>
      <vt:lpstr>Other Resources</vt:lpstr>
      <vt:lpstr>Texas A&amp;M University Records Management</vt:lpstr>
      <vt:lpstr>Q &amp; A:</vt:lpstr>
    </vt:vector>
  </TitlesOfParts>
  <Company>TAMU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H Lewis</dc:creator>
  <cp:lastModifiedBy>Judith H Lewis</cp:lastModifiedBy>
  <cp:revision>142</cp:revision>
  <cp:lastPrinted>2012-10-30T21:15:53Z</cp:lastPrinted>
  <dcterms:created xsi:type="dcterms:W3CDTF">2012-12-04T13:02:07Z</dcterms:created>
  <dcterms:modified xsi:type="dcterms:W3CDTF">2014-08-21T22:50:27Z</dcterms:modified>
</cp:coreProperties>
</file>