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1" r:id="rId3"/>
    <p:sldId id="316" r:id="rId4"/>
    <p:sldId id="282" r:id="rId5"/>
    <p:sldId id="293" r:id="rId6"/>
    <p:sldId id="300" r:id="rId7"/>
    <p:sldId id="302" r:id="rId8"/>
    <p:sldId id="291" r:id="rId9"/>
    <p:sldId id="303" r:id="rId10"/>
    <p:sldId id="305" r:id="rId11"/>
    <p:sldId id="306" r:id="rId12"/>
    <p:sldId id="307" r:id="rId13"/>
    <p:sldId id="309" r:id="rId14"/>
    <p:sldId id="310" r:id="rId15"/>
    <p:sldId id="315" r:id="rId16"/>
    <p:sldId id="311" r:id="rId17"/>
    <p:sldId id="312" r:id="rId18"/>
    <p:sldId id="313" r:id="rId19"/>
    <p:sldId id="314" r:id="rId20"/>
    <p:sldId id="308" r:id="rId21"/>
    <p:sldId id="301" r:id="rId22"/>
    <p:sldId id="285" r:id="rId2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C4C"/>
    <a:srgbClr val="58595B"/>
    <a:srgbClr val="3777BC"/>
    <a:srgbClr val="500000"/>
    <a:srgbClr val="939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96362" autoAdjust="0"/>
  </p:normalViewPr>
  <p:slideViewPr>
    <p:cSldViewPr>
      <p:cViewPr varScale="1">
        <p:scale>
          <a:sx n="68" d="100"/>
          <a:sy n="68" d="100"/>
        </p:scale>
        <p:origin x="4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316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309EB-A062-454B-B7BD-B0E9ABA58FA7}" type="datetimeFigureOut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D13E3-7749-4D65-A4C4-A7C7B4FC5F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77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DED2D-0B89-4C48-921F-808973E47CA2}" type="datetimeFigureOut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5D895-0AB9-4F25-A450-F3FBDAAAB3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37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20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3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70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93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70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18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3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3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0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3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Opportunity to leverage experience and skill sets</a:t>
            </a:r>
          </a:p>
          <a:p>
            <a:pPr lvl="0"/>
            <a:r>
              <a:rPr lang="en-US" dirty="0"/>
              <a:t>Access to wider pool of resources</a:t>
            </a:r>
          </a:p>
          <a:p>
            <a:pPr lvl="0"/>
            <a:r>
              <a:rPr lang="en-US" dirty="0"/>
              <a:t>Conventions and Best Practices – Agile:  “Do it incrementally.”</a:t>
            </a:r>
          </a:p>
          <a:p>
            <a:pPr lvl="0"/>
            <a:r>
              <a:rPr lang="en-US" dirty="0"/>
              <a:t>Steering Committee</a:t>
            </a:r>
          </a:p>
          <a:p>
            <a:pPr lvl="0"/>
            <a:r>
              <a:rPr lang="en-US" dirty="0"/>
              <a:t>TAMU User Community of Practice</a:t>
            </a:r>
          </a:p>
          <a:p>
            <a:pPr lvl="0"/>
            <a:r>
              <a:rPr lang="en-US" dirty="0"/>
              <a:t>Professional Support and Training</a:t>
            </a:r>
          </a:p>
          <a:p>
            <a:pPr lvl="0"/>
            <a:r>
              <a:rPr lang="en-US" dirty="0"/>
              <a:t>Educational outreach (training, website, user groups, etc.)</a:t>
            </a:r>
          </a:p>
          <a:p>
            <a:pPr lvl="0"/>
            <a:r>
              <a:rPr lang="en-US" dirty="0"/>
              <a:t>System-wide collaboration </a:t>
            </a:r>
          </a:p>
          <a:p>
            <a:pPr lvl="0"/>
            <a:r>
              <a:rPr lang="en-US" dirty="0"/>
              <a:t>Document sharing</a:t>
            </a:r>
          </a:p>
          <a:p>
            <a:pPr lvl="0"/>
            <a:r>
              <a:rPr lang="en-US" dirty="0"/>
              <a:t>Facilitated workflow </a:t>
            </a:r>
          </a:p>
          <a:p>
            <a:pPr lvl="0"/>
            <a:r>
              <a:rPr lang="en-US" dirty="0"/>
              <a:t>Leveraging legacy systems </a:t>
            </a:r>
          </a:p>
          <a:p>
            <a:pPr lvl="0"/>
            <a:r>
              <a:rPr lang="en-US" dirty="0"/>
              <a:t>Shared experience</a:t>
            </a:r>
          </a:p>
          <a:p>
            <a:pPr lvl="0"/>
            <a:r>
              <a:rPr lang="en-US" dirty="0"/>
              <a:t>Contracts management</a:t>
            </a:r>
          </a:p>
          <a:p>
            <a:pPr lvl="0"/>
            <a:r>
              <a:rPr lang="en-US" dirty="0"/>
              <a:t>Promotion and Tenure process</a:t>
            </a:r>
          </a:p>
          <a:p>
            <a:pPr lvl="1"/>
            <a:r>
              <a:rPr lang="en-US" dirty="0"/>
              <a:t>Route within a department</a:t>
            </a:r>
          </a:p>
          <a:p>
            <a:pPr lvl="1"/>
            <a:r>
              <a:rPr lang="en-US" dirty="0"/>
              <a:t>Within a college</a:t>
            </a:r>
          </a:p>
          <a:p>
            <a:pPr lvl="1"/>
            <a:r>
              <a:rPr lang="en-US" dirty="0"/>
              <a:t>To the President</a:t>
            </a:r>
          </a:p>
          <a:p>
            <a:pPr lvl="1"/>
            <a:r>
              <a:rPr lang="en-US" dirty="0"/>
              <a:t>Board of Regents</a:t>
            </a:r>
          </a:p>
          <a:p>
            <a:pPr lvl="1"/>
            <a:r>
              <a:rPr lang="en-US" dirty="0"/>
              <a:t>And back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7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3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20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20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20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2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96F0-5EED-4F01-968E-BB46CC5A6CFF}" type="datetime1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S:\CISShare\IS\communications\CIS\CIS-ITSS\Laserfiche\FOR TEMPLATES\FOR PPT\LaserficheMast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5718175" y="304800"/>
            <a:ext cx="3121025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3777BC"/>
                </a:solidFill>
                <a:effectLst/>
                <a:latin typeface="Calibri"/>
                <a:ea typeface="Calibri"/>
                <a:cs typeface="Calibri"/>
              </a:rPr>
              <a:t>Smarter  </a:t>
            </a:r>
            <a:r>
              <a:rPr lang="en-US" sz="1200" dirty="0">
                <a:solidFill>
                  <a:srgbClr val="3777BC"/>
                </a:solidFill>
                <a:effectLst/>
                <a:latin typeface="Arial"/>
                <a:ea typeface="Calibri"/>
                <a:cs typeface="Times New Roman"/>
              </a:rPr>
              <a:t>■ </a:t>
            </a:r>
            <a:r>
              <a:rPr lang="en-US" sz="1200" dirty="0">
                <a:solidFill>
                  <a:srgbClr val="3777BC"/>
                </a:solidFill>
                <a:effectLst/>
                <a:latin typeface="Calibri"/>
                <a:ea typeface="Calibri"/>
                <a:cs typeface="Calibri"/>
              </a:rPr>
              <a:t> Faster  </a:t>
            </a:r>
            <a:r>
              <a:rPr lang="en-US" sz="1200" dirty="0">
                <a:solidFill>
                  <a:srgbClr val="174A7C"/>
                </a:solidFill>
                <a:effectLst/>
                <a:latin typeface="Arial"/>
                <a:ea typeface="Calibri"/>
                <a:cs typeface="Times New Roman"/>
              </a:rPr>
              <a:t>■ </a:t>
            </a:r>
            <a:r>
              <a:rPr lang="en-US" sz="1200" dirty="0">
                <a:solidFill>
                  <a:srgbClr val="174A7C"/>
                </a:solidFill>
                <a:effectLst/>
                <a:latin typeface="Calibri"/>
                <a:ea typeface="Calibri"/>
                <a:cs typeface="Calibri"/>
              </a:rPr>
              <a:t> More Efficient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07848" y="6324600"/>
            <a:ext cx="8531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S:\CISShare\IS\communications\CIS\CIS-ITSS\Laserfiche\FOR TEMPLATES\FOR PPT\DigiDoc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" y="4628853"/>
            <a:ext cx="1163638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5330825" y="4514346"/>
            <a:ext cx="3508375" cy="419159"/>
          </a:xfrm>
        </p:spPr>
        <p:txBody>
          <a:bodyPr anchor="t">
            <a:normAutofit/>
          </a:bodyPr>
          <a:lstStyle>
            <a:lvl1pPr algn="r">
              <a:defRPr sz="2400" baseline="0">
                <a:solidFill>
                  <a:srgbClr val="5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Laserfiche</a:t>
            </a:r>
            <a:r>
              <a:rPr lang="en-US" dirty="0" smtClean="0"/>
              <a:t>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B673-8DFF-492D-A30F-6E61775E1BFB}" type="datetime1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8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0125-10FB-44AD-B516-7724DF4E27E9}" type="datetime1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248400"/>
            <a:ext cx="9144000" cy="3810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52400" y="6322368"/>
            <a:ext cx="3505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Solutions &amp; Support | 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Texas A&amp;M </a:t>
            </a:r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 Technology</a:t>
            </a:r>
            <a:endParaRPr lang="en-US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8580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</a:rPr>
              <a:t>PG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fld id="{A8FA13BB-741C-4EF0-8F8D-F799AB151EE7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8229600" cy="4495800"/>
          </a:xfrm>
        </p:spPr>
        <p:txBody>
          <a:bodyPr/>
          <a:lstStyle>
            <a:lvl1pPr marL="0" indent="0">
              <a:buNone/>
              <a:defRPr sz="2000">
                <a:solidFill>
                  <a:srgbClr val="3777BC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■"/>
              <a:defRPr>
                <a:solidFill>
                  <a:srgbClr val="809C4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8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D8A5-906A-4228-9569-43E25A77F61A}" type="datetime1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7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430F-0E52-4D7B-9D7B-8ECB2F39F48F}" type="datetime1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6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9D6-821A-41D3-83A5-42140A5F25F8}" type="datetime1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4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DE1-F928-4276-A8BD-6AAC1C81630D}" type="datetime1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FF6E-8B01-4D39-818C-397C2DFCB353}" type="datetime1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7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82F6-3BBB-4700-B424-91C0E71774A7}" type="datetime1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8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8ED2-602D-4A9A-B901-9AA8D2F1B509}" type="datetime1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5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37806-0DB5-492B-B066-78A1FAB8BE57}" type="datetime1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1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aserfiche@tamu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CISShare\IS\communications\CIS\CIS-ITSS\Laserfiche\FOR TEMPLATES\FOR PPT\LaserficheMas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9924" y="3657600"/>
            <a:ext cx="632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Building Business Processes in </a:t>
            </a:r>
            <a:r>
              <a:rPr lang="en-US" sz="2400" dirty="0" err="1"/>
              <a:t>Laserfiche</a:t>
            </a:r>
            <a:r>
              <a:rPr lang="en-US" sz="2400" dirty="0"/>
              <a:t> </a:t>
            </a:r>
            <a:r>
              <a:rPr lang="en-US" sz="2400" dirty="0" smtClean="0"/>
              <a:t>Forms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500000"/>
                </a:solidFill>
              </a:rPr>
              <a:t>    </a:t>
            </a:r>
            <a:endParaRPr lang="en-US" dirty="0">
              <a:solidFill>
                <a:srgbClr val="5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710535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939598"/>
                </a:solidFill>
              </a:rPr>
              <a:t>Presented by Judith H. Lewis</a:t>
            </a:r>
            <a:r>
              <a:rPr lang="en-US" sz="1200" dirty="0" smtClean="0">
                <a:solidFill>
                  <a:srgbClr val="939598"/>
                </a:solidFill>
              </a:rPr>
              <a:t>, PhD, </a:t>
            </a:r>
            <a:r>
              <a:rPr lang="en-US" sz="1200" dirty="0" smtClean="0">
                <a:solidFill>
                  <a:srgbClr val="939598"/>
                </a:solidFill>
              </a:rPr>
              <a:t>PMP</a:t>
            </a:r>
          </a:p>
          <a:p>
            <a:pPr algn="r"/>
            <a:r>
              <a:rPr lang="en-US" sz="1200" dirty="0" smtClean="0">
                <a:solidFill>
                  <a:srgbClr val="939598"/>
                </a:solidFill>
              </a:rPr>
              <a:t>Sr. IT Manager, Computing &amp; Information Services</a:t>
            </a:r>
            <a:br>
              <a:rPr lang="en-US" sz="1200" dirty="0" smtClean="0">
                <a:solidFill>
                  <a:srgbClr val="939598"/>
                </a:solidFill>
              </a:rPr>
            </a:br>
            <a:r>
              <a:rPr lang="en-US" sz="1200" dirty="0" smtClean="0">
                <a:solidFill>
                  <a:srgbClr val="939598"/>
                </a:solidFill>
              </a:rPr>
              <a:t> Project Manager, Texas A&amp;M IT Laserfiche Shared Service</a:t>
            </a:r>
          </a:p>
          <a:p>
            <a:pPr algn="r"/>
            <a:r>
              <a:rPr lang="en-US" sz="1200" dirty="0" smtClean="0">
                <a:solidFill>
                  <a:srgbClr val="939598"/>
                </a:solidFill>
              </a:rPr>
              <a:t>February </a:t>
            </a:r>
            <a:r>
              <a:rPr lang="en-US" sz="1200" dirty="0" smtClean="0">
                <a:solidFill>
                  <a:srgbClr val="939598"/>
                </a:solidFill>
              </a:rPr>
              <a:t>5, </a:t>
            </a:r>
            <a:r>
              <a:rPr lang="en-US" sz="1200" dirty="0" smtClean="0">
                <a:solidFill>
                  <a:srgbClr val="939598"/>
                </a:solidFill>
              </a:rPr>
              <a:t>2014</a:t>
            </a:r>
            <a:endParaRPr lang="en-US" sz="1200" dirty="0">
              <a:solidFill>
                <a:srgbClr val="939598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07848" y="6324600"/>
            <a:ext cx="8531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S:\CISShare\IS\communications\CIS\CIS-ITSS\Laserfiche\FOR TEMPLATES\FOR PPT\DigiDoc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" y="4628853"/>
            <a:ext cx="1163638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:\CISShare\IS\communications\CIS\CIS-ITSS\Laserfiche\FOR TEMPLATES\FOR BINDER COVER\Laserfiche_Logo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" y="1752600"/>
            <a:ext cx="4264152" cy="7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3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Create a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6858530" cy="40804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514753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process is complete, select ‘Forms’ to begin creating a form.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6347" y="2743201"/>
            <a:ext cx="470054" cy="3653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 the header to edit it. Insert ‘Form title’ and ‘Form description,’ if </a:t>
            </a:r>
            <a:r>
              <a:rPr lang="en-US" dirty="0" smtClean="0"/>
              <a:t>necessary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7790374" cy="41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insert fields, drag and drop them onto the form, and insert desired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018374" cy="46573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1781978"/>
            <a:ext cx="914400" cy="1992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44869" y="1894767"/>
            <a:ext cx="841131" cy="2388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81000" y="1600200"/>
            <a:ext cx="8229600" cy="4648200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5638"/>
          </a:xfrm>
        </p:spPr>
        <p:txBody>
          <a:bodyPr>
            <a:normAutofit/>
          </a:bodyPr>
          <a:lstStyle/>
          <a:p>
            <a:r>
              <a:rPr lang="en-US" dirty="0"/>
              <a:t>Completed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5" y="1494684"/>
            <a:ext cx="7422370" cy="467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Person Form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7392" y="1371012"/>
            <a:ext cx="8229600" cy="42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300" dirty="0" smtClean="0">
                <a:solidFill>
                  <a:schemeClr val="tx1"/>
                </a:solidFill>
              </a:rPr>
              <a:t>The process is triggered when a Missing Person form is submitted.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" y="1799226"/>
            <a:ext cx="6653048" cy="43742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8590" y="5715000"/>
            <a:ext cx="1138410" cy="211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900" dirty="0"/>
              <a:t>Once the client submits a Missing Person form, a thank you confirmation screen is </a:t>
            </a:r>
            <a:r>
              <a:rPr lang="en-US" sz="2900" dirty="0" smtClean="0"/>
              <a:t>shown</a:t>
            </a:r>
            <a:endParaRPr lang="en-US" sz="29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86" y="1772143"/>
            <a:ext cx="6771428" cy="3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 Missing Person form is submitted, an admin will be notified via </a:t>
            </a:r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2" y="1524000"/>
            <a:ext cx="5649113" cy="1267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2" y="3089953"/>
            <a:ext cx="8044648" cy="122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In the e-mail, a link will be provided to the submission form. The submission will not be able to be </a:t>
            </a:r>
            <a:r>
              <a:rPr lang="en-US" sz="2600" dirty="0" smtClean="0"/>
              <a:t>changed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992549" y="110986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54320"/>
            <a:ext cx="3603770" cy="4108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25" y="1554320"/>
            <a:ext cx="4791786" cy="32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bottom of the submission, the form can be approved or </a:t>
            </a:r>
            <a:r>
              <a:rPr lang="en-US" dirty="0" smtClean="0"/>
              <a:t>denied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5" y="1524000"/>
            <a:ext cx="8865710" cy="46084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4200" y="5036544"/>
            <a:ext cx="2895600" cy="4498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5638"/>
          </a:xfrm>
        </p:spPr>
        <p:txBody>
          <a:bodyPr>
            <a:noAutofit/>
          </a:bodyPr>
          <a:lstStyle/>
          <a:p>
            <a:r>
              <a:rPr lang="en-US" dirty="0"/>
              <a:t>Once approved, the task will no longer be </a:t>
            </a:r>
            <a:r>
              <a:rPr lang="en-US" dirty="0" smtClean="0"/>
              <a:t>pending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6238"/>
            <a:ext cx="4910568" cy="3065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46238"/>
            <a:ext cx="3292760" cy="17967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4600" y="3826526"/>
            <a:ext cx="1219200" cy="288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05599" y="2434728"/>
            <a:ext cx="1447801" cy="308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655638"/>
          </a:xfrm>
        </p:spPr>
        <p:txBody>
          <a:bodyPr>
            <a:noAutofit/>
          </a:bodyPr>
          <a:lstStyle/>
          <a:p>
            <a:r>
              <a:rPr lang="en-US" dirty="0"/>
              <a:t>Select ‘Forms’ on the beginning </a:t>
            </a:r>
            <a:r>
              <a:rPr lang="en-US" dirty="0" smtClean="0"/>
              <a:t>screen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6" name="Picture 5" descr="primary-alt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257800"/>
            <a:ext cx="3352800" cy="51840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31731"/>
            <a:ext cx="4701908" cy="419063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92819" y="2438400"/>
            <a:ext cx="712381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5638"/>
          </a:xfrm>
        </p:spPr>
        <p:txBody>
          <a:bodyPr>
            <a:noAutofit/>
          </a:bodyPr>
          <a:lstStyle/>
          <a:p>
            <a:r>
              <a:rPr lang="en-US" dirty="0"/>
              <a:t>When the task is approved, it will be stored in the appropriate </a:t>
            </a:r>
            <a:r>
              <a:rPr lang="en-US" dirty="0" smtClean="0"/>
              <a:t>repository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2488"/>
            <a:ext cx="8746497" cy="368038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76600"/>
            <a:ext cx="4919082" cy="25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submission is denied, an e-mail is sent stating </a:t>
            </a:r>
            <a:r>
              <a:rPr lang="en-US" dirty="0" smtClean="0"/>
              <a:t>so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642500" cy="232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4" y="4419600"/>
            <a:ext cx="8175434" cy="9959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94891" y="3401457"/>
            <a:ext cx="1148509" cy="332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50204" y="4702767"/>
            <a:ext cx="1792996" cy="429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04800" y="1905000"/>
            <a:ext cx="8229600" cy="36957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Thank you for your interest in Laserfiche.</a:t>
            </a:r>
          </a:p>
          <a:p>
            <a:endParaRPr lang="en-US" sz="2400" dirty="0"/>
          </a:p>
          <a:p>
            <a:endParaRPr lang="en-US" sz="1600" dirty="0" smtClean="0"/>
          </a:p>
          <a:p>
            <a:r>
              <a:rPr lang="en-US" sz="1600" dirty="0" smtClean="0"/>
              <a:t>Contact Information:</a:t>
            </a:r>
          </a:p>
          <a:p>
            <a:endParaRPr lang="en-US" sz="1600" dirty="0" smtClean="0"/>
          </a:p>
          <a:p>
            <a:pPr algn="ctr"/>
            <a:r>
              <a:rPr lang="en-US" sz="1600" dirty="0"/>
              <a:t>Texas A&amp;M Information Technology </a:t>
            </a:r>
            <a:endParaRPr lang="en-US" sz="1600" dirty="0" smtClean="0"/>
          </a:p>
          <a:p>
            <a:pPr algn="ctr"/>
            <a:r>
              <a:rPr lang="en-US" sz="1600" dirty="0" smtClean="0"/>
              <a:t>Computing and Information Services</a:t>
            </a:r>
          </a:p>
          <a:p>
            <a:pPr algn="ctr"/>
            <a:r>
              <a:rPr lang="en-US" sz="1600" dirty="0" smtClean="0"/>
              <a:t>Laserfiche Enterprise Shared Service</a:t>
            </a:r>
          </a:p>
          <a:p>
            <a:pPr algn="ctr"/>
            <a:r>
              <a:rPr lang="en-US" sz="1600" dirty="0" smtClean="0"/>
              <a:t>Judith H. Lewis</a:t>
            </a:r>
            <a:r>
              <a:rPr lang="en-US" sz="1600" dirty="0" smtClean="0"/>
              <a:t>, PhD, </a:t>
            </a:r>
            <a:r>
              <a:rPr lang="en-US" sz="1600" dirty="0" smtClean="0"/>
              <a:t>PMP  </a:t>
            </a:r>
          </a:p>
          <a:p>
            <a:pPr algn="ctr"/>
            <a:r>
              <a:rPr lang="en-US" sz="1600" dirty="0" smtClean="0"/>
              <a:t>Project Manager</a:t>
            </a:r>
          </a:p>
          <a:p>
            <a:pPr algn="ctr"/>
            <a:r>
              <a:rPr lang="en-US" sz="1600" dirty="0" smtClean="0">
                <a:hlinkClick r:id="rId3"/>
              </a:rPr>
              <a:t>laserfiche@tamu.edu</a:t>
            </a: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 &amp; A: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</p:spTree>
    <p:extLst>
      <p:ext uri="{BB962C8B-B14F-4D97-AF65-F5344CB8AC3E}">
        <p14:creationId xmlns:p14="http://schemas.microsoft.com/office/powerpoint/2010/main" val="35412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Autofit/>
          </a:bodyPr>
          <a:lstStyle/>
          <a:p>
            <a:r>
              <a:rPr lang="en-US" dirty="0"/>
              <a:t>Select ‘Manage’ to begin creating a business </a:t>
            </a:r>
            <a:r>
              <a:rPr lang="en-US" dirty="0" smtClean="0"/>
              <a:t>process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269462" cy="44906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4114800"/>
            <a:ext cx="38100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5638"/>
          </a:xfrm>
        </p:spPr>
        <p:txBody>
          <a:bodyPr>
            <a:normAutofit/>
          </a:bodyPr>
          <a:lstStyle/>
          <a:p>
            <a:r>
              <a:rPr lang="en-US" dirty="0"/>
              <a:t>Select ‘New </a:t>
            </a:r>
            <a:r>
              <a:rPr lang="en-US" dirty="0" smtClean="0"/>
              <a:t>Process’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3" y="1646238"/>
            <a:ext cx="7611537" cy="3477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2201" y="3200400"/>
            <a:ext cx="1371600" cy="6059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5638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BPM151 Business Process courtesy of Laserfiche (Empower2014 Conference materials).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2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3048000" cy="45163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</a:rPr>
              <a:t>Select appropriate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</a:rPr>
              <a:t>Insert ‘Name’ and ‘Description’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</a:rPr>
              <a:t>Select ‘Create Process’</a:t>
            </a:r>
          </a:p>
          <a:p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5094434" cy="4592520"/>
          </a:xfr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80" y="1447800"/>
            <a:ext cx="5242098" cy="47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templates ‘Form Submission’ and ‘Form Approval’ will automatically place a ‘Start’ and an ‘</a:t>
            </a:r>
            <a:r>
              <a:rPr lang="en-US" sz="2400" dirty="0" smtClean="0"/>
              <a:t>End’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2" y="1447800"/>
            <a:ext cx="7799408" cy="46408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3725537"/>
            <a:ext cx="609600" cy="6178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0" y="3725536"/>
            <a:ext cx="609600" cy="6178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To begin inserting a task or gateway, drag and drop the desired item onto the blank </a:t>
            </a:r>
            <a:r>
              <a:rPr lang="en-US" sz="2800" dirty="0" smtClean="0"/>
              <a:t>space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6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92" y="1543528"/>
            <a:ext cx="7494808" cy="4552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7015" y="4191000"/>
            <a:ext cx="586985" cy="353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1524000" y="3899972"/>
            <a:ext cx="2596308" cy="4677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20309" y="3657600"/>
            <a:ext cx="1289891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To </a:t>
            </a:r>
            <a:r>
              <a:rPr lang="en-US" sz="2800" dirty="0" smtClean="0"/>
              <a:t>create a pathway, </a:t>
            </a:r>
            <a:r>
              <a:rPr lang="en-US" sz="2800" dirty="0"/>
              <a:t>click </a:t>
            </a:r>
            <a:r>
              <a:rPr lang="en-US" sz="2800" dirty="0" smtClean="0"/>
              <a:t>originating icon and drag it </a:t>
            </a:r>
            <a:r>
              <a:rPr lang="en-US" sz="2800" dirty="0"/>
              <a:t>to the next </a:t>
            </a:r>
            <a:r>
              <a:rPr lang="en-US" sz="2800" dirty="0" smtClean="0"/>
              <a:t>location</a:t>
            </a:r>
            <a:endParaRPr lang="en-US" sz="28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963218" cy="3458058"/>
          </a:xfr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4284116" cy="2984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238" y="1828800"/>
            <a:ext cx="4419600" cy="294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Continue placing tasks and gateways until the process is </a:t>
            </a:r>
            <a:r>
              <a:rPr lang="en-US" dirty="0" smtClean="0"/>
              <a:t>complete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0" y="1524000"/>
            <a:ext cx="8587900" cy="40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9429</TotalTime>
  <Words>489</Words>
  <Application>Microsoft Office PowerPoint</Application>
  <PresentationFormat>On-screen Show (4:3)</PresentationFormat>
  <Paragraphs>107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Powerpoint Template</vt:lpstr>
      <vt:lpstr>PowerPoint Presentation</vt:lpstr>
      <vt:lpstr>Select ‘Forms’ on the beginning screen </vt:lpstr>
      <vt:lpstr>Select ‘Manage’ to begin creating a business process </vt:lpstr>
      <vt:lpstr>Select ‘New Process’</vt:lpstr>
      <vt:lpstr>PowerPoint Presentation</vt:lpstr>
      <vt:lpstr>The templates ‘Form Submission’ and ‘Form Approval’ will automatically place a ‘Start’ and an ‘End’</vt:lpstr>
      <vt:lpstr>To begin inserting a task or gateway, drag and drop the desired item onto the blank space</vt:lpstr>
      <vt:lpstr>To create a pathway, click originating icon and drag it to the next location</vt:lpstr>
      <vt:lpstr>Continue placing tasks and gateways until the process is complete</vt:lpstr>
      <vt:lpstr>How to Create a Form</vt:lpstr>
      <vt:lpstr>Select the header to edit it. Insert ‘Form title’ and ‘Form description,’ if necessary</vt:lpstr>
      <vt:lpstr>To insert fields, drag and drop them onto the form, and insert desired information</vt:lpstr>
      <vt:lpstr>Completed form</vt:lpstr>
      <vt:lpstr>Missing Person Form Process</vt:lpstr>
      <vt:lpstr>Once the client submits a Missing Person form, a thank you confirmation screen is shown</vt:lpstr>
      <vt:lpstr>When a Missing Person form is submitted, an admin will be notified via e-mail</vt:lpstr>
      <vt:lpstr>In the e-mail, a link will be provided to the submission form. The submission will not be able to be changed</vt:lpstr>
      <vt:lpstr>At the bottom of the submission, the form can be approved or denied</vt:lpstr>
      <vt:lpstr>Once approved, the task will no longer be pending</vt:lpstr>
      <vt:lpstr>When the task is approved, it will be stored in the appropriate repository</vt:lpstr>
      <vt:lpstr>If the submission is denied, an e-mail is sent stating so</vt:lpstr>
      <vt:lpstr>Q &amp; A:</vt:lpstr>
    </vt:vector>
  </TitlesOfParts>
  <Company>TAMU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H Lewis</dc:creator>
  <cp:lastModifiedBy>Judith H Lewis</cp:lastModifiedBy>
  <cp:revision>124</cp:revision>
  <cp:lastPrinted>2014-01-31T23:35:26Z</cp:lastPrinted>
  <dcterms:created xsi:type="dcterms:W3CDTF">2012-12-04T13:02:07Z</dcterms:created>
  <dcterms:modified xsi:type="dcterms:W3CDTF">2014-02-04T16:06:50Z</dcterms:modified>
</cp:coreProperties>
</file>