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3" r:id="rId3"/>
    <p:sldId id="311" r:id="rId4"/>
    <p:sldId id="312" r:id="rId5"/>
    <p:sldId id="327" r:id="rId6"/>
    <p:sldId id="341" r:id="rId7"/>
    <p:sldId id="325" r:id="rId8"/>
    <p:sldId id="335" r:id="rId9"/>
    <p:sldId id="328" r:id="rId10"/>
    <p:sldId id="340" r:id="rId11"/>
    <p:sldId id="331" r:id="rId12"/>
    <p:sldId id="329" r:id="rId13"/>
    <p:sldId id="330" r:id="rId14"/>
    <p:sldId id="332" r:id="rId15"/>
    <p:sldId id="336" r:id="rId16"/>
    <p:sldId id="337" r:id="rId17"/>
    <p:sldId id="338" r:id="rId18"/>
    <p:sldId id="339" r:id="rId19"/>
    <p:sldId id="326" r:id="rId2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C4C"/>
    <a:srgbClr val="58595B"/>
    <a:srgbClr val="3777BC"/>
    <a:srgbClr val="500000"/>
    <a:srgbClr val="939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8" autoAdjust="0"/>
    <p:restoredTop sz="95338" autoAdjust="0"/>
  </p:normalViewPr>
  <p:slideViewPr>
    <p:cSldViewPr>
      <p:cViewPr>
        <p:scale>
          <a:sx n="125" d="100"/>
          <a:sy n="125" d="100"/>
        </p:scale>
        <p:origin x="-720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31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309EB-A062-454B-B7BD-B0E9ABA58FA7}" type="datetimeFigureOut">
              <a:rPr lang="en-US" smtClean="0"/>
              <a:pPr/>
              <a:t>8/17/14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D13E3-7749-4D65-A4C4-A7C7B4FC5F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577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DED2D-0B89-4C48-921F-808973E47CA2}" type="datetimeFigureOut">
              <a:rPr lang="en-US" smtClean="0"/>
              <a:pPr/>
              <a:t>8/17/14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5D895-0AB9-4F25-A450-F3FBDAAAB3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37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26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18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99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50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76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8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73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63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87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8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85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3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2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4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46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0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2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D895-0AB9-4F25-A450-F3FBDAAAB38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3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696F0-5EED-4F01-968E-BB46CC5A6CFF}" type="datetime1">
              <a:rPr lang="en-US" smtClean="0"/>
              <a:pPr/>
              <a:t>8/17/14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S:\CISShare\IS\communications\CIS\CIS-ITSS\Laserfiche\FOR TEMPLATES\FOR PPT\LaserficheMast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5718177" y="304800"/>
            <a:ext cx="3121025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solidFill>
                  <a:srgbClr val="3777BC"/>
                </a:solidFill>
                <a:effectLst/>
                <a:latin typeface="Calibri"/>
                <a:ea typeface="Calibri"/>
                <a:cs typeface="Calibri"/>
              </a:rPr>
              <a:t>Smarter  </a:t>
            </a:r>
            <a:r>
              <a:rPr lang="en-US" sz="1200" dirty="0">
                <a:solidFill>
                  <a:srgbClr val="3777BC"/>
                </a:solidFill>
                <a:effectLst/>
                <a:latin typeface="Arial"/>
                <a:ea typeface="Calibri"/>
                <a:cs typeface="Times New Roman"/>
              </a:rPr>
              <a:t>■ </a:t>
            </a:r>
            <a:r>
              <a:rPr lang="en-US" sz="1200" dirty="0">
                <a:solidFill>
                  <a:srgbClr val="3777BC"/>
                </a:solidFill>
                <a:effectLst/>
                <a:latin typeface="Calibri"/>
                <a:ea typeface="Calibri"/>
                <a:cs typeface="Calibri"/>
              </a:rPr>
              <a:t> Faster  </a:t>
            </a:r>
            <a:r>
              <a:rPr lang="en-US" sz="1200" dirty="0">
                <a:solidFill>
                  <a:srgbClr val="174A7C"/>
                </a:solidFill>
                <a:effectLst/>
                <a:latin typeface="Arial"/>
                <a:ea typeface="Calibri"/>
                <a:cs typeface="Times New Roman"/>
              </a:rPr>
              <a:t>■ </a:t>
            </a:r>
            <a:r>
              <a:rPr lang="en-US" sz="1200" dirty="0">
                <a:solidFill>
                  <a:srgbClr val="174A7C"/>
                </a:solidFill>
                <a:effectLst/>
                <a:latin typeface="Calibri"/>
                <a:ea typeface="Calibri"/>
                <a:cs typeface="Calibri"/>
              </a:rPr>
              <a:t> More Efficient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07848" y="6324600"/>
            <a:ext cx="8531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 descr="S:\CISShare\IS\communications\CIS\CIS-ITSS\Laserfiche\FOR TEMPLATES\FOR PPT\DigiDoc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9" y="4628853"/>
            <a:ext cx="1163639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5330826" y="4514347"/>
            <a:ext cx="3508375" cy="419159"/>
          </a:xfrm>
        </p:spPr>
        <p:txBody>
          <a:bodyPr anchor="t">
            <a:normAutofit/>
          </a:bodyPr>
          <a:lstStyle>
            <a:lvl1pPr algn="r">
              <a:defRPr sz="2400" baseline="0">
                <a:solidFill>
                  <a:srgbClr val="5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Laserfiche</a:t>
            </a:r>
            <a:r>
              <a:rPr lang="en-US" dirty="0" smtClean="0"/>
              <a:t>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B673-8DFF-492D-A30F-6E61775E1BFB}" type="datetime1">
              <a:rPr lang="en-US" smtClean="0"/>
              <a:pPr/>
              <a:t>8/17/14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8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0125-10FB-44AD-B516-7724DF4E27E9}" type="datetime1">
              <a:rPr lang="en-US" smtClean="0"/>
              <a:pPr/>
              <a:t>8/17/14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0" y="274638"/>
            <a:ext cx="9144000" cy="1143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248400"/>
            <a:ext cx="9144000" cy="381000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52400" y="6322368"/>
            <a:ext cx="3505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Solutions &amp; Support | </a:t>
            </a:r>
            <a:r>
              <a:rPr 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Texas A&amp;M </a:t>
            </a:r>
            <a:r>
              <a:rPr 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Information Technology</a:t>
            </a:r>
            <a:endParaRPr lang="en-US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858000" y="62484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chemeClr val="bg1"/>
                </a:solidFill>
              </a:rPr>
              <a:t>PG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fld id="{A8FA13BB-741C-4EF0-8F8D-F799AB151EE7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57200" y="1524000"/>
            <a:ext cx="8229600" cy="4495800"/>
          </a:xfrm>
        </p:spPr>
        <p:txBody>
          <a:bodyPr/>
          <a:lstStyle>
            <a:lvl1pPr marL="0" indent="0">
              <a:buNone/>
              <a:defRPr sz="2000">
                <a:solidFill>
                  <a:srgbClr val="3777BC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60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Font typeface="Arial" pitchFamily="34" charset="0"/>
              <a:buChar char="■"/>
              <a:defRPr>
                <a:solidFill>
                  <a:srgbClr val="809C4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8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D8A5-906A-4228-9569-43E25A77F61A}" type="datetime1">
              <a:rPr lang="en-US" smtClean="0"/>
              <a:pPr/>
              <a:t>8/17/14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7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F430F-0E52-4D7B-9D7B-8ECB2F39F48F}" type="datetime1">
              <a:rPr lang="en-US" smtClean="0"/>
              <a:pPr/>
              <a:t>8/17/14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6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F39D6-821A-41D3-83A5-42140A5F25F8}" type="datetime1">
              <a:rPr lang="en-US" smtClean="0"/>
              <a:pPr/>
              <a:t>8/17/14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4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6FDE1-F928-4276-A8BD-6AAC1C81630D}" type="datetime1">
              <a:rPr lang="en-US" smtClean="0"/>
              <a:pPr/>
              <a:t>8/17/14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FF6E-8B01-4D39-818C-397C2DFCB353}" type="datetime1">
              <a:rPr lang="en-US" smtClean="0"/>
              <a:pPr/>
              <a:t>8/17/14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7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182F6-3BBB-4700-B424-91C0E71774A7}" type="datetime1">
              <a:rPr lang="en-US" smtClean="0"/>
              <a:pPr/>
              <a:t>8/17/14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8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8ED2-602D-4A9A-B901-9AA8D2F1B509}" type="datetime1">
              <a:rPr lang="en-US" smtClean="0"/>
              <a:pPr/>
              <a:t>8/17/14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5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37806-0DB5-492B-B066-78A1FAB8BE57}" type="datetime1">
              <a:rPr lang="en-US" smtClean="0"/>
              <a:pPr/>
              <a:t>8/17/14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A13BB-741C-4EF0-8F8D-F799AB151E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1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laserfiche@tam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TAMU-LASERFICHE@LISTSERV.TAMU.ED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erfiche.com/en-us/Conference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CISShare\IS\communications\CIS\CIS-ITSS\Laserfiche\FOR TEMPLATES\FOR PPT\LaserficheMas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657601"/>
            <a:ext cx="700874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WELCOME!</a:t>
            </a:r>
          </a:p>
          <a:p>
            <a:pPr algn="ctr"/>
            <a:r>
              <a:rPr lang="en-US" sz="2800" dirty="0" smtClean="0"/>
              <a:t>Texas </a:t>
            </a:r>
            <a:r>
              <a:rPr lang="en-US" sz="2800" dirty="0"/>
              <a:t>A&amp;M Laserfiche </a:t>
            </a:r>
            <a:r>
              <a:rPr lang="en-US" sz="2800" dirty="0" smtClean="0"/>
              <a:t>Shared Service</a:t>
            </a:r>
          </a:p>
          <a:p>
            <a:pPr algn="ctr"/>
            <a:r>
              <a:rPr lang="en-US" sz="2800" dirty="0" smtClean="0"/>
              <a:t>User Workshop </a:t>
            </a:r>
          </a:p>
          <a:p>
            <a:pPr algn="ctr"/>
            <a:r>
              <a:rPr lang="en-US" dirty="0" smtClean="0">
                <a:solidFill>
                  <a:srgbClr val="500000"/>
                </a:solidFill>
              </a:rPr>
              <a:t>Hosted </a:t>
            </a:r>
            <a:r>
              <a:rPr lang="en-US" dirty="0">
                <a:solidFill>
                  <a:srgbClr val="500000"/>
                </a:solidFill>
              </a:rPr>
              <a:t>by </a:t>
            </a:r>
          </a:p>
          <a:p>
            <a:pPr algn="ctr"/>
            <a:r>
              <a:rPr lang="en-US" dirty="0">
                <a:solidFill>
                  <a:srgbClr val="500000"/>
                </a:solidFill>
              </a:rPr>
              <a:t>Texas A&amp;M Information Technology, </a:t>
            </a:r>
            <a:r>
              <a:rPr lang="en-US" dirty="0" err="1">
                <a:solidFill>
                  <a:srgbClr val="500000"/>
                </a:solidFill>
              </a:rPr>
              <a:t>Laserfiche</a:t>
            </a:r>
            <a:r>
              <a:rPr lang="en-US" dirty="0">
                <a:solidFill>
                  <a:srgbClr val="500000"/>
                </a:solidFill>
              </a:rPr>
              <a:t> and </a:t>
            </a:r>
            <a:r>
              <a:rPr lang="en-US" dirty="0" err="1">
                <a:solidFill>
                  <a:srgbClr val="500000"/>
                </a:solidFill>
              </a:rPr>
              <a:t>SMARTfiles</a:t>
            </a:r>
            <a:r>
              <a:rPr lang="en-US" dirty="0">
                <a:solidFill>
                  <a:srgbClr val="500000"/>
                </a:solidFill>
              </a:rPr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5710536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939598"/>
                </a:solidFill>
              </a:rPr>
              <a:t>Presented by Judith H. Lewis, PhD, MS, PMP</a:t>
            </a:r>
          </a:p>
          <a:p>
            <a:pPr algn="r"/>
            <a:r>
              <a:rPr lang="en-US" sz="1200" dirty="0" smtClean="0">
                <a:solidFill>
                  <a:srgbClr val="939598"/>
                </a:solidFill>
              </a:rPr>
              <a:t>Sr. IT Manager, Computing &amp; Information Services</a:t>
            </a:r>
            <a:br>
              <a:rPr lang="en-US" sz="1200" dirty="0" smtClean="0">
                <a:solidFill>
                  <a:srgbClr val="939598"/>
                </a:solidFill>
              </a:rPr>
            </a:br>
            <a:r>
              <a:rPr lang="en-US" sz="1200" dirty="0" smtClean="0">
                <a:solidFill>
                  <a:srgbClr val="939598"/>
                </a:solidFill>
              </a:rPr>
              <a:t> Program Manager, Texas A&amp;M IT Laserfiche Shared Service</a:t>
            </a:r>
          </a:p>
          <a:p>
            <a:pPr algn="r"/>
            <a:r>
              <a:rPr lang="en-US" sz="1200" dirty="0" smtClean="0">
                <a:solidFill>
                  <a:srgbClr val="939598"/>
                </a:solidFill>
              </a:rPr>
              <a:t>August 18, 2014</a:t>
            </a:r>
            <a:endParaRPr lang="en-US" sz="1200" dirty="0">
              <a:solidFill>
                <a:srgbClr val="939598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07848" y="6324600"/>
            <a:ext cx="8531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S:\CISShare\IS\communications\CIS\CIS-ITSS\Laserfiche\FOR TEMPLATES\FOR PPT\DigiDoc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9" y="4628853"/>
            <a:ext cx="1163639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:\CISShare\IS\communications\CIS\CIS-ITSS\Laserfiche\FOR TEMPLATES\FOR BINDER COVER\Laserfiche_Logo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" y="1752601"/>
            <a:ext cx="4264152" cy="7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3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exas A&amp;M Laserfiche User Workshop: </a:t>
            </a:r>
            <a:br>
              <a:rPr lang="en-US" sz="2800" dirty="0" smtClean="0"/>
            </a:br>
            <a:r>
              <a:rPr lang="en-US" sz="2800" dirty="0" smtClean="0"/>
              <a:t>What’s new…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7" name="Picture 6" descr="Screen Shot 2014-08-16 at 5.15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1"/>
            <a:ext cx="7696200" cy="1437391"/>
          </a:xfrm>
          <a:prstGeom prst="rect">
            <a:avLst/>
          </a:prstGeom>
        </p:spPr>
      </p:pic>
      <p:sp>
        <p:nvSpPr>
          <p:cNvPr id="9" name="Subtitle 1"/>
          <p:cNvSpPr>
            <a:spLocks noGrp="1"/>
          </p:cNvSpPr>
          <p:nvPr>
            <p:ph type="body" sz="quarter" idx="14"/>
          </p:nvPr>
        </p:nvSpPr>
        <p:spPr>
          <a:xfrm>
            <a:off x="685800" y="3962400"/>
            <a:ext cx="8229600" cy="1371600"/>
          </a:xfrm>
        </p:spPr>
        <p:txBody>
          <a:bodyPr>
            <a:normAutofit fontScale="400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4300" dirty="0" smtClean="0">
                <a:latin typeface="Arial" charset="0"/>
                <a:cs typeface="Arial" charset="0"/>
              </a:rPr>
              <a:t>Undergoing pre-release, enterprise enhancements during FY14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4300" dirty="0" smtClean="0">
                <a:latin typeface="Arial" charset="0"/>
                <a:cs typeface="Arial" charset="0"/>
              </a:rPr>
              <a:t>Now available for all repositories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3581400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Image courtesy of </a:t>
            </a:r>
            <a:r>
              <a:rPr lang="en-US" sz="1050" dirty="0" err="1" smtClean="0"/>
              <a:t>Laserfiche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3728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Ways to </a:t>
            </a:r>
            <a:r>
              <a:rPr lang="en-US" sz="2800" dirty="0"/>
              <a:t>U</a:t>
            </a:r>
            <a:r>
              <a:rPr lang="en-US" sz="2800" dirty="0" smtClean="0"/>
              <a:t>se Metadata</a:t>
            </a:r>
            <a:endParaRPr lang="en-US" sz="2800" dirty="0"/>
          </a:p>
        </p:txBody>
      </p:sp>
      <p:pic>
        <p:nvPicPr>
          <p:cNvPr id="2" name="Picture 1" descr="Screen Shot 2014-08-16 at 5.44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057400"/>
            <a:ext cx="5575300" cy="294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4953000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Image courtesy of </a:t>
            </a:r>
            <a:r>
              <a:rPr lang="en-US" sz="1050" dirty="0" err="1" smtClean="0"/>
              <a:t>Laserfiche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32011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Workflow in Action:  What to automate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4038601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/>
              <a:t> </a:t>
            </a:r>
            <a:r>
              <a:rPr lang="en-US" dirty="0" smtClean="0"/>
              <a:t>      Melissa Henley and Zachary Buck </a:t>
            </a:r>
            <a:endParaRPr lang="en-US" dirty="0"/>
          </a:p>
        </p:txBody>
      </p:sp>
      <p:pic>
        <p:nvPicPr>
          <p:cNvPr id="2" name="Picture 1" descr="Screen Shot 2014-08-16 at 5.48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" y="2081530"/>
            <a:ext cx="2658111" cy="1904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5715000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Image courtesy of </a:t>
            </a:r>
            <a:r>
              <a:rPr lang="en-US" sz="1050" dirty="0" err="1" smtClean="0"/>
              <a:t>Laserfiche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9725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Process Redesign:  Overview and Setup</a:t>
            </a:r>
            <a:endParaRPr lang="en-US" sz="2800" dirty="0"/>
          </a:p>
        </p:txBody>
      </p:sp>
      <p:pic>
        <p:nvPicPr>
          <p:cNvPr id="5" name="Picture 4" descr="Screen Shot 2014-08-16 at 5.54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1"/>
            <a:ext cx="8305800" cy="1764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388620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Overview and Prep for afternoon session.</a:t>
            </a:r>
          </a:p>
          <a:p>
            <a:endParaRPr lang="en-US" dirty="0"/>
          </a:p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		Zachary Buck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3352800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Image courtesy of </a:t>
            </a:r>
            <a:r>
              <a:rPr lang="en-US" sz="1050" dirty="0" err="1" smtClean="0"/>
              <a:t>Laserfiche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1859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Lunch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3810001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Lunch served from 12 noon until 1 p.m.</a:t>
            </a:r>
          </a:p>
          <a:p>
            <a:pPr algn="ctr"/>
            <a:r>
              <a:rPr lang="en-US" sz="2400" dirty="0" smtClean="0"/>
              <a:t>In HSC Room HPEB-LL 11A</a:t>
            </a:r>
            <a:endParaRPr lang="en-US" sz="2400" dirty="0"/>
          </a:p>
        </p:txBody>
      </p:sp>
      <p:pic>
        <p:nvPicPr>
          <p:cNvPr id="4" name="Picture 3" descr="11102815-lunch-time-conce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57400"/>
            <a:ext cx="21336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2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Business Process Redesign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4038601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		Zachary Buck </a:t>
            </a:r>
            <a:endParaRPr lang="en-US" dirty="0"/>
          </a:p>
        </p:txBody>
      </p:sp>
      <p:pic>
        <p:nvPicPr>
          <p:cNvPr id="2" name="Picture 1" descr="Screen Shot 2014-08-16 at 5.54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8249811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3352800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Image courtesy of </a:t>
            </a:r>
            <a:r>
              <a:rPr lang="en-US" sz="1050" dirty="0" err="1" smtClean="0"/>
              <a:t>Laserfiche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5002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Break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3733800"/>
            <a:ext cx="4800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Please return in 15 minutes.</a:t>
            </a:r>
          </a:p>
          <a:p>
            <a:pPr algn="ctr"/>
            <a:r>
              <a:rPr lang="en-US" sz="2400" dirty="0" smtClean="0"/>
              <a:t>  </a:t>
            </a:r>
          </a:p>
          <a:p>
            <a:pPr algn="ctr"/>
            <a:r>
              <a:rPr lang="en-US" sz="2400" dirty="0" smtClean="0"/>
              <a:t>Thank you!</a:t>
            </a:r>
            <a:endParaRPr lang="en-US" sz="2400" dirty="0"/>
          </a:p>
        </p:txBody>
      </p:sp>
      <p:pic>
        <p:nvPicPr>
          <p:cNvPr id="5" name="Picture 4" descr="k123469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00200"/>
            <a:ext cx="2159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0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Laserfiche Help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1" y="4724400"/>
            <a:ext cx="344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Laserfiche Answers, CPP, Exchange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5867400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Image courtesy of </a:t>
            </a:r>
            <a:r>
              <a:rPr lang="en-US" sz="1050" dirty="0" err="1" smtClean="0"/>
              <a:t>Laserfiche</a:t>
            </a:r>
            <a:endParaRPr lang="en-US" sz="1050" dirty="0"/>
          </a:p>
        </p:txBody>
      </p:sp>
      <p:pic>
        <p:nvPicPr>
          <p:cNvPr id="4" name="Picture 3" descr="Screen Shot 2014-08-16 at 5.04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752601"/>
            <a:ext cx="4991100" cy="280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5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Wrap up and Door prizes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209800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Questions?  Ask our </a:t>
            </a:r>
            <a:r>
              <a:rPr lang="en-US" sz="2400" dirty="0" err="1" smtClean="0"/>
              <a:t>Laserfiche</a:t>
            </a:r>
            <a:r>
              <a:rPr lang="en-US" sz="2400" dirty="0" smtClean="0"/>
              <a:t> Experts.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Door Prizes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r>
              <a:rPr lang="en-US" sz="2400" dirty="0" smtClean="0"/>
              <a:t>Thank you!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209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04800" y="1905000"/>
            <a:ext cx="8229600" cy="36957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Thank you for your interest in Laserfiche.</a:t>
            </a:r>
          </a:p>
          <a:p>
            <a:endParaRPr lang="en-US" sz="2400" dirty="0"/>
          </a:p>
          <a:p>
            <a:endParaRPr lang="en-US" sz="1600" dirty="0" smtClean="0"/>
          </a:p>
          <a:p>
            <a:r>
              <a:rPr lang="en-US" sz="1600" dirty="0" smtClean="0"/>
              <a:t>Contact Information:</a:t>
            </a:r>
          </a:p>
          <a:p>
            <a:endParaRPr lang="en-US" sz="1600" dirty="0" smtClean="0"/>
          </a:p>
          <a:p>
            <a:pPr algn="ctr"/>
            <a:r>
              <a:rPr lang="en-US" sz="1600" dirty="0"/>
              <a:t>Texas A&amp;M Information Technology </a:t>
            </a:r>
            <a:endParaRPr lang="en-US" sz="1600" dirty="0" smtClean="0"/>
          </a:p>
          <a:p>
            <a:pPr algn="ctr"/>
            <a:r>
              <a:rPr lang="en-US" sz="1600" dirty="0" smtClean="0"/>
              <a:t>Computing and Information Services</a:t>
            </a:r>
          </a:p>
          <a:p>
            <a:pPr algn="ctr"/>
            <a:r>
              <a:rPr lang="en-US" sz="1600" dirty="0" smtClean="0"/>
              <a:t>Laserfiche Enterprise Shared Service</a:t>
            </a:r>
          </a:p>
          <a:p>
            <a:pPr algn="ctr"/>
            <a:r>
              <a:rPr lang="en-US" sz="1600" dirty="0" smtClean="0"/>
              <a:t>Judith H. Lewis, PhD, MS, PMP  </a:t>
            </a:r>
          </a:p>
          <a:p>
            <a:pPr algn="ctr"/>
            <a:r>
              <a:rPr lang="en-US" sz="1600" dirty="0" smtClean="0"/>
              <a:t>Program Manager</a:t>
            </a:r>
          </a:p>
          <a:p>
            <a:pPr algn="ctr"/>
            <a:r>
              <a:rPr lang="en-US" sz="1600" dirty="0" smtClean="0">
                <a:hlinkClick r:id="rId3"/>
              </a:rPr>
              <a:t>laserfiche@tamu.edu</a:t>
            </a:r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 &amp; A: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</p:spTree>
    <p:extLst>
      <p:ext uri="{BB962C8B-B14F-4D97-AF65-F5344CB8AC3E}">
        <p14:creationId xmlns:p14="http://schemas.microsoft.com/office/powerpoint/2010/main" val="5352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Texas A&amp;M </a:t>
            </a:r>
            <a:r>
              <a:rPr lang="en-US" sz="2800" dirty="0" err="1"/>
              <a:t>Laserfiche</a:t>
            </a:r>
            <a:r>
              <a:rPr lang="en-US" sz="2800" dirty="0"/>
              <a:t> second annual</a:t>
            </a:r>
            <a:br>
              <a:rPr lang="en-US" sz="2800" dirty="0"/>
            </a:br>
            <a:r>
              <a:rPr lang="en-US" sz="2800" dirty="0"/>
              <a:t>Shared Service Training Workshop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1" y="1600201"/>
            <a:ext cx="8069261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MONDAY </a:t>
            </a:r>
            <a:r>
              <a:rPr lang="en-US" b="1" dirty="0"/>
              <a:t>AUGUST 18  |  10:00 A.M. – 3:00 P.M.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AGENDA</a:t>
            </a:r>
            <a:endParaRPr lang="en-US" dirty="0"/>
          </a:p>
          <a:p>
            <a:r>
              <a:rPr lang="en-US" b="1" dirty="0"/>
              <a:t>10:00 AM – 10:15 AM</a:t>
            </a:r>
            <a:r>
              <a:rPr lang="en-US" dirty="0"/>
              <a:t>	Meet your community and coffee</a:t>
            </a:r>
          </a:p>
          <a:p>
            <a:r>
              <a:rPr lang="en-US" b="1" dirty="0"/>
              <a:t>10:15 AM – 10:45 AM</a:t>
            </a:r>
            <a:r>
              <a:rPr lang="en-US" dirty="0"/>
              <a:t>	Welcome and Shared Service Update </a:t>
            </a:r>
          </a:p>
          <a:p>
            <a:r>
              <a:rPr lang="en-US" b="1" dirty="0"/>
              <a:t>10:45 AM – 11:15 AM</a:t>
            </a:r>
            <a:r>
              <a:rPr lang="en-US" dirty="0"/>
              <a:t>	Ways to use Metadata</a:t>
            </a:r>
            <a:endParaRPr lang="en-US" dirty="0" smtClean="0"/>
          </a:p>
          <a:p>
            <a:r>
              <a:rPr lang="en-US" b="1" dirty="0" smtClean="0"/>
              <a:t>11:15 AM – 11:45 AM</a:t>
            </a:r>
            <a:r>
              <a:rPr lang="en-US" dirty="0" smtClean="0"/>
              <a:t>	Workflow </a:t>
            </a:r>
            <a:r>
              <a:rPr lang="en-US" dirty="0"/>
              <a:t>in Action: What to Automate, How to Start</a:t>
            </a:r>
          </a:p>
          <a:p>
            <a:endParaRPr lang="en-US" dirty="0" smtClean="0"/>
          </a:p>
          <a:p>
            <a:r>
              <a:rPr lang="en-US" b="1" dirty="0" smtClean="0"/>
              <a:t>11</a:t>
            </a:r>
            <a:r>
              <a:rPr lang="en-US" b="1" dirty="0"/>
              <a:t>:45 AM – 12:00 PM</a:t>
            </a:r>
            <a:r>
              <a:rPr lang="en-US" dirty="0"/>
              <a:t>	Business Process Redesign:  Overview and Prep for the</a:t>
            </a:r>
            <a:br>
              <a:rPr lang="en-US" dirty="0"/>
            </a:br>
            <a:r>
              <a:rPr lang="en-US" dirty="0"/>
              <a:t>				afternoon session</a:t>
            </a:r>
          </a:p>
          <a:p>
            <a:r>
              <a:rPr lang="en-US" b="1" dirty="0"/>
              <a:t>12:00 PM – 1:00 PM</a:t>
            </a:r>
            <a:r>
              <a:rPr lang="en-US" dirty="0"/>
              <a:t>	LUNCH</a:t>
            </a:r>
          </a:p>
          <a:p>
            <a:r>
              <a:rPr lang="en-US" b="1" dirty="0"/>
              <a:t>1:00 PM – 2:00 PM</a:t>
            </a:r>
            <a:r>
              <a:rPr lang="en-US" dirty="0"/>
              <a:t>		Business Process Redesign</a:t>
            </a:r>
          </a:p>
          <a:p>
            <a:r>
              <a:rPr lang="en-US" b="1" dirty="0"/>
              <a:t>2:00 PM – 2:15 PM</a:t>
            </a:r>
            <a:r>
              <a:rPr lang="en-US" dirty="0"/>
              <a:t>		BREAK</a:t>
            </a:r>
          </a:p>
          <a:p>
            <a:r>
              <a:rPr lang="en-US" b="1" dirty="0"/>
              <a:t>2:15 PM – 3:00 PM</a:t>
            </a:r>
            <a:r>
              <a:rPr lang="en-US" dirty="0"/>
              <a:t>		Help:  </a:t>
            </a:r>
            <a:r>
              <a:rPr lang="en-US" dirty="0" err="1"/>
              <a:t>Laserfiche</a:t>
            </a:r>
            <a:r>
              <a:rPr lang="en-US" dirty="0"/>
              <a:t> Answers, CPP, Solution Exchange,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Help </a:t>
            </a:r>
            <a:r>
              <a:rPr lang="en-US" dirty="0"/>
              <a:t>Files</a:t>
            </a:r>
          </a:p>
          <a:p>
            <a:r>
              <a:rPr lang="en-US" dirty="0"/>
              <a:t>			</a:t>
            </a:r>
            <a:r>
              <a:rPr lang="en-US" dirty="0" smtClean="0"/>
              <a:t>DOOR </a:t>
            </a:r>
            <a:r>
              <a:rPr lang="en-US" dirty="0"/>
              <a:t>PRIZES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1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Website for Texas A&amp;M Laserfiche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2" y="1447800"/>
            <a:ext cx="4050631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3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Shared Service Video Library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524000"/>
            <a:ext cx="6257755" cy="44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4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Laserfiche Shared Service Community of Practice and Listserv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1" y="2057401"/>
            <a:ext cx="3543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tamu-laserfiche@listserv.tamu.edu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80" y="2819401"/>
            <a:ext cx="868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*The </a:t>
            </a:r>
            <a:r>
              <a:rPr lang="en-US" dirty="0"/>
              <a:t>name of the list: </a:t>
            </a:r>
            <a:r>
              <a:rPr lang="en-US" dirty="0" smtClean="0"/>
              <a:t>TAMU-LASERFICHE</a:t>
            </a:r>
          </a:p>
          <a:p>
            <a:endParaRPr lang="en-US" dirty="0" smtClean="0"/>
          </a:p>
          <a:p>
            <a:r>
              <a:rPr lang="en-US" dirty="0" smtClean="0"/>
              <a:t>*To Subscribe:  email </a:t>
            </a:r>
            <a:r>
              <a:rPr lang="en-US" dirty="0" smtClean="0">
                <a:hlinkClick r:id="rId3"/>
              </a:rPr>
              <a:t>TAMU-LASERFICHE@LISTSERV.TAMU.EDU</a:t>
            </a:r>
            <a:endParaRPr lang="en-US" dirty="0" smtClean="0"/>
          </a:p>
          <a:p>
            <a:r>
              <a:rPr lang="en-US" dirty="0" smtClean="0"/>
              <a:t>	  Type </a:t>
            </a:r>
            <a:r>
              <a:rPr lang="en-US" dirty="0"/>
              <a:t>“Subscribe” in Subject </a:t>
            </a:r>
          </a:p>
          <a:p>
            <a:r>
              <a:rPr lang="en-US" dirty="0"/>
              <a:t>          -or-   </a:t>
            </a:r>
            <a:r>
              <a:rPr lang="en-US" dirty="0" smtClean="0"/>
              <a:t>Provide </a:t>
            </a:r>
            <a:r>
              <a:rPr lang="en-US" dirty="0"/>
              <a:t>your preferred email address and sign up today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* To send an email to </a:t>
            </a:r>
            <a:r>
              <a:rPr lang="en-US" dirty="0" smtClean="0"/>
              <a:t>the list:  TAMU-LASERFICHE@LISTSERV.TAMU.EDU</a:t>
            </a:r>
          </a:p>
          <a:p>
            <a:endParaRPr lang="en-US" dirty="0" smtClean="0"/>
          </a:p>
          <a:p>
            <a:r>
              <a:rPr lang="en-US" dirty="0"/>
              <a:t>* To unsubscribe from the </a:t>
            </a:r>
            <a:r>
              <a:rPr lang="en-US" dirty="0" smtClean="0"/>
              <a:t>list:  TAMU-LASERFICHE-signoff-request@LISTSERV.TAMU.EDU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82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Laserfiche</a:t>
            </a:r>
            <a:r>
              <a:rPr lang="en-US" sz="2800" dirty="0" smtClean="0"/>
              <a:t> EOD Training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00" y="3276601"/>
            <a:ext cx="2615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Instructor:  John Gonzales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3622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Laserfiche</a:t>
            </a:r>
            <a:r>
              <a:rPr lang="en-US" b="1" dirty="0"/>
              <a:t> Fundamentals Training Classes</a:t>
            </a:r>
          </a:p>
          <a:p>
            <a:pPr algn="ctr"/>
            <a:r>
              <a:rPr lang="en-US" dirty="0"/>
              <a:t>Hands-on, classroom-based training Offered by Employee and Organizational Development.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1" y="4191001"/>
            <a:ext cx="4534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additional information:</a:t>
            </a:r>
          </a:p>
          <a:p>
            <a:r>
              <a:rPr lang="en-US" dirty="0" err="1" smtClean="0"/>
              <a:t>Laserfiche.tamu.edu</a:t>
            </a:r>
            <a:r>
              <a:rPr lang="en-US" dirty="0" smtClean="0"/>
              <a:t> and follow the link</a:t>
            </a:r>
          </a:p>
          <a:p>
            <a:pPr algn="ctr"/>
            <a:r>
              <a:rPr lang="en-US" dirty="0" smtClean="0"/>
              <a:t>-or-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training.tamu.edu</a:t>
            </a:r>
            <a:r>
              <a:rPr lang="en-US" dirty="0"/>
              <a:t>/Courses/Detail/1357</a:t>
            </a:r>
          </a:p>
        </p:txBody>
      </p:sp>
    </p:spTree>
    <p:extLst>
      <p:ext uri="{BB962C8B-B14F-4D97-AF65-F5344CB8AC3E}">
        <p14:creationId xmlns:p14="http://schemas.microsoft.com/office/powerpoint/2010/main" val="296603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Laserfiche Annual Technical Conference</a:t>
            </a:r>
            <a:endParaRPr lang="en-US" dirty="0"/>
          </a:p>
        </p:txBody>
      </p:sp>
      <p:sp>
        <p:nvSpPr>
          <p:cNvPr id="4" name="Subtitle 1"/>
          <p:cNvSpPr>
            <a:spLocks noGrp="1"/>
          </p:cNvSpPr>
          <p:nvPr>
            <p:ph type="body" sz="quarter" idx="14"/>
          </p:nvPr>
        </p:nvSpPr>
        <p:spPr>
          <a:xfrm>
            <a:off x="533400" y="16764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Laserfiche</a:t>
            </a:r>
            <a:r>
              <a:rPr lang="en-US" dirty="0" smtClean="0">
                <a:latin typeface="Arial" charset="0"/>
                <a:cs typeface="Arial" charset="0"/>
              </a:rPr>
              <a:t> Empower 2015, January 13-16, 2015 in Anaheim, CA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L="742950" lvl="1" indent="-285750">
              <a:buFont typeface="Wingdings" pitchFamily="2" charset="2"/>
              <a:buChar char="§"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dirty="0" smtClean="0">
                <a:latin typeface="Arial" charset="0"/>
                <a:cs typeface="Arial" charset="0"/>
              </a:rPr>
              <a:t>Use of Metadata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dirty="0" smtClean="0">
                <a:latin typeface="Arial" charset="0"/>
                <a:cs typeface="Arial" charset="0"/>
              </a:rPr>
              <a:t>Use of Workflow</a:t>
            </a:r>
            <a:endParaRPr lang="en-US" dirty="0">
              <a:latin typeface="Arial" charset="0"/>
              <a:cs typeface="Arial" charset="0"/>
            </a:endParaRP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Use of Records Management Edition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Use of API Toolkit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dirty="0">
                <a:latin typeface="Arial" charset="0"/>
                <a:cs typeface="Arial" charset="0"/>
              </a:rPr>
              <a:t>Use of </a:t>
            </a:r>
            <a:r>
              <a:rPr lang="en-US" dirty="0" smtClean="0">
                <a:latin typeface="Arial" charset="0"/>
                <a:cs typeface="Arial" charset="0"/>
              </a:rPr>
              <a:t>Mobile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dirty="0" smtClean="0">
                <a:latin typeface="Arial" charset="0"/>
                <a:cs typeface="Arial" charset="0"/>
              </a:rPr>
              <a:t>Business Process Management</a:t>
            </a:r>
          </a:p>
          <a:p>
            <a:pPr>
              <a:defRPr/>
            </a:pPr>
            <a:r>
              <a:rPr lang="en-US" sz="2400" dirty="0">
                <a:latin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cs typeface="Arial" charset="0"/>
              </a:rPr>
              <a:t>Additional details for </a:t>
            </a:r>
            <a:r>
              <a:rPr lang="en-US" dirty="0">
                <a:latin typeface="Arial" charset="0"/>
                <a:cs typeface="Arial" charset="0"/>
              </a:rPr>
              <a:t>Empower </a:t>
            </a:r>
            <a:r>
              <a:rPr lang="en-US" dirty="0" smtClean="0">
                <a:latin typeface="Arial" charset="0"/>
                <a:cs typeface="Arial" charset="0"/>
              </a:rPr>
              <a:t>2015: </a:t>
            </a: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	</a:t>
            </a:r>
            <a:r>
              <a:rPr lang="en-US" dirty="0">
                <a:latin typeface="Arial" charset="0"/>
                <a:cs typeface="Arial" charset="0"/>
                <a:hlinkClick r:id="rId3"/>
              </a:rPr>
              <a:t>http://www.laserfiche.com/en-us/</a:t>
            </a:r>
            <a:r>
              <a:rPr lang="en-US" dirty="0" smtClean="0">
                <a:latin typeface="Arial" charset="0"/>
                <a:cs typeface="Arial" charset="0"/>
                <a:hlinkClick r:id="rId3"/>
              </a:rPr>
              <a:t>Conference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2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lvl="1"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99060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2" name="Picture 1" descr="Screen Shot 2014-08-16 at 5.11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1"/>
            <a:ext cx="6074600" cy="152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3505200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Image courtesy of </a:t>
            </a:r>
            <a:r>
              <a:rPr lang="en-US" sz="1050" dirty="0" err="1" smtClean="0"/>
              <a:t>Laserfiche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3557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exas A&amp;M Laserfiche User Workshop: </a:t>
            </a:r>
            <a:br>
              <a:rPr lang="en-US" sz="2800" dirty="0" smtClean="0"/>
            </a:br>
            <a:r>
              <a:rPr lang="en-US" sz="2800" dirty="0" smtClean="0"/>
              <a:t>What’s new…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6" name="Picture 5" descr="Screen Shot 2014-08-16 at 4.57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7086600" cy="1819066"/>
          </a:xfrm>
          <a:prstGeom prst="rect">
            <a:avLst/>
          </a:prstGeom>
        </p:spPr>
      </p:pic>
      <p:sp>
        <p:nvSpPr>
          <p:cNvPr id="7" name="Subtitle 1"/>
          <p:cNvSpPr>
            <a:spLocks noGrp="1"/>
          </p:cNvSpPr>
          <p:nvPr>
            <p:ph type="body" sz="quarter" idx="14"/>
          </p:nvPr>
        </p:nvSpPr>
        <p:spPr>
          <a:xfrm>
            <a:off x="457200" y="4724400"/>
            <a:ext cx="8229600" cy="1219200"/>
          </a:xfrm>
        </p:spPr>
        <p:txBody>
          <a:bodyPr>
            <a:normAutofit fontScale="3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4300" dirty="0">
                <a:latin typeface="Arial" charset="0"/>
                <a:cs typeface="Arial" charset="0"/>
              </a:rPr>
              <a:t>Available from </a:t>
            </a:r>
            <a:r>
              <a:rPr lang="en-US" sz="4300" dirty="0" smtClean="0">
                <a:latin typeface="Arial" charset="0"/>
                <a:cs typeface="Arial" charset="0"/>
              </a:rPr>
              <a:t>the </a:t>
            </a:r>
            <a:r>
              <a:rPr lang="en-US" sz="4300" dirty="0" err="1" smtClean="0">
                <a:latin typeface="Arial" charset="0"/>
                <a:cs typeface="Arial" charset="0"/>
              </a:rPr>
              <a:t>Laserfiche</a:t>
            </a:r>
            <a:r>
              <a:rPr lang="en-US" sz="4300" dirty="0" smtClean="0">
                <a:latin typeface="Arial" charset="0"/>
                <a:cs typeface="Arial" charset="0"/>
              </a:rPr>
              <a:t> Shared Service on repository basis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4300" dirty="0" smtClean="0">
                <a:latin typeface="Arial" charset="0"/>
                <a:cs typeface="Arial" charset="0"/>
              </a:rPr>
              <a:t>Requires Department Head approval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4300" dirty="0" smtClean="0">
                <a:latin typeface="Arial" charset="0"/>
                <a:cs typeface="Arial" charset="0"/>
              </a:rPr>
              <a:t>Recommend departments establish security policies and procedures for mobile use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4191000"/>
            <a:ext cx="1752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Image courtesy of </a:t>
            </a:r>
            <a:r>
              <a:rPr lang="en-US" sz="1050" dirty="0" err="1" smtClean="0"/>
              <a:t>Laserfiche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7178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Shared Service Common </a:t>
            </a:r>
            <a:r>
              <a:rPr lang="en-US" sz="2800" dirty="0" smtClean="0"/>
              <a:t>Folder Structure </a:t>
            </a:r>
            <a:br>
              <a:rPr lang="en-US" sz="2800" dirty="0" smtClean="0"/>
            </a:br>
            <a:r>
              <a:rPr lang="en-US" sz="2400" dirty="0" smtClean="0"/>
              <a:t>(Based on System Records Retention Schedule)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99060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Judith Lewis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1"/>
            <a:ext cx="6699251" cy="366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1"/>
          <p:cNvSpPr>
            <a:spLocks noGrp="1"/>
          </p:cNvSpPr>
          <p:nvPr>
            <p:ph type="body" sz="quarter" idx="14"/>
          </p:nvPr>
        </p:nvSpPr>
        <p:spPr>
          <a:xfrm>
            <a:off x="762000" y="4648200"/>
            <a:ext cx="8229600" cy="1371600"/>
          </a:xfrm>
        </p:spPr>
        <p:txBody>
          <a:bodyPr>
            <a:normAutofit fontScale="3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4300" dirty="0" smtClean="0">
                <a:latin typeface="Arial" charset="0"/>
                <a:cs typeface="Arial" charset="0"/>
              </a:rPr>
              <a:t>Retention schedule undergoing change and approval this year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4300" dirty="0" smtClean="0">
                <a:latin typeface="Arial" charset="0"/>
                <a:cs typeface="Arial" charset="0"/>
              </a:rPr>
              <a:t>Shared service will integrate changes into the common folder structure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4300" dirty="0" smtClean="0">
                <a:latin typeface="Arial" charset="0"/>
                <a:cs typeface="Arial" charset="0"/>
              </a:rPr>
              <a:t>You benefit from the shared service work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	</a:t>
            </a: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7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4275</TotalTime>
  <Words>499</Words>
  <Application>Microsoft Macintosh PowerPoint</Application>
  <PresentationFormat>On-screen Show (4:3)</PresentationFormat>
  <Paragraphs>177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Powerpoint Template</vt:lpstr>
      <vt:lpstr>PowerPoint Presentation</vt:lpstr>
      <vt:lpstr>Texas A&amp;M Laserfiche second annual Shared Service Training Workshop </vt:lpstr>
      <vt:lpstr>Website for Texas A&amp;M Laserfiche</vt:lpstr>
      <vt:lpstr>Shared Service Video Library</vt:lpstr>
      <vt:lpstr>Laserfiche Shared Service Community of Practice and Listserv</vt:lpstr>
      <vt:lpstr>Laserfiche EOD Training</vt:lpstr>
      <vt:lpstr>Laserfiche Annual Technical Conference</vt:lpstr>
      <vt:lpstr>Texas A&amp;M Laserfiche User Workshop:  What’s new…</vt:lpstr>
      <vt:lpstr>Shared Service Common Folder Structure  (Based on System Records Retention Schedule)</vt:lpstr>
      <vt:lpstr>Texas A&amp;M Laserfiche User Workshop:  What’s new…</vt:lpstr>
      <vt:lpstr>Ways to Use Metadata</vt:lpstr>
      <vt:lpstr>Workflow in Action:  What to automate</vt:lpstr>
      <vt:lpstr>Process Redesign:  Overview and Setup</vt:lpstr>
      <vt:lpstr>Lunch</vt:lpstr>
      <vt:lpstr>Business Process Redesign</vt:lpstr>
      <vt:lpstr>Break</vt:lpstr>
      <vt:lpstr>Laserfiche Help</vt:lpstr>
      <vt:lpstr>Wrap up and Door prizes</vt:lpstr>
      <vt:lpstr>Q &amp; A:</vt:lpstr>
    </vt:vector>
  </TitlesOfParts>
  <Company>TAMU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H Lewis</dc:creator>
  <cp:lastModifiedBy>Judith Lewis</cp:lastModifiedBy>
  <cp:revision>155</cp:revision>
  <cp:lastPrinted>2014-08-17T21:46:31Z</cp:lastPrinted>
  <dcterms:created xsi:type="dcterms:W3CDTF">2012-12-04T13:02:07Z</dcterms:created>
  <dcterms:modified xsi:type="dcterms:W3CDTF">2014-08-17T21:52:31Z</dcterms:modified>
</cp:coreProperties>
</file>