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90" r:id="rId2"/>
    <p:sldId id="347" r:id="rId3"/>
    <p:sldId id="388" r:id="rId4"/>
    <p:sldId id="374" r:id="rId5"/>
    <p:sldId id="400" r:id="rId6"/>
    <p:sldId id="387" r:id="rId7"/>
    <p:sldId id="375" r:id="rId8"/>
    <p:sldId id="389" r:id="rId9"/>
    <p:sldId id="390" r:id="rId10"/>
    <p:sldId id="376" r:id="rId11"/>
    <p:sldId id="398" r:id="rId12"/>
    <p:sldId id="391" r:id="rId13"/>
    <p:sldId id="377" r:id="rId14"/>
    <p:sldId id="379" r:id="rId15"/>
    <p:sldId id="381" r:id="rId16"/>
    <p:sldId id="382" r:id="rId17"/>
    <p:sldId id="383" r:id="rId18"/>
    <p:sldId id="367" r:id="rId19"/>
    <p:sldId id="401" r:id="rId20"/>
    <p:sldId id="378" r:id="rId21"/>
    <p:sldId id="397" r:id="rId22"/>
    <p:sldId id="368" r:id="rId23"/>
    <p:sldId id="369" r:id="rId24"/>
    <p:sldId id="392" r:id="rId25"/>
    <p:sldId id="385" r:id="rId26"/>
    <p:sldId id="361" r:id="rId27"/>
    <p:sldId id="395" r:id="rId28"/>
    <p:sldId id="396" r:id="rId29"/>
    <p:sldId id="373" r:id="rId30"/>
    <p:sldId id="335" r:id="rId31"/>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7">
          <p15:clr>
            <a:srgbClr val="A4A3A4"/>
          </p15:clr>
        </p15:guide>
        <p15:guide id="2" pos="289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DD"/>
    <a:srgbClr val="D15B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33" autoAdjust="0"/>
    <p:restoredTop sz="70092" autoAdjust="0"/>
  </p:normalViewPr>
  <p:slideViewPr>
    <p:cSldViewPr snapToGrid="0" snapToObjects="1" showGuides="1">
      <p:cViewPr>
        <p:scale>
          <a:sx n="62" d="100"/>
          <a:sy n="62" d="100"/>
        </p:scale>
        <p:origin x="-1104" y="-132"/>
      </p:cViewPr>
      <p:guideLst>
        <p:guide orient="horz" pos="1627"/>
        <p:guide pos="2890"/>
      </p:guideLst>
    </p:cSldViewPr>
  </p:slideViewPr>
  <p:notesTextViewPr>
    <p:cViewPr>
      <p:scale>
        <a:sx n="100" d="100"/>
        <a:sy n="100" d="100"/>
      </p:scale>
      <p:origin x="0" y="0"/>
    </p:cViewPr>
  </p:notesTextViewPr>
  <p:sorterViewPr>
    <p:cViewPr>
      <p:scale>
        <a:sx n="89" d="100"/>
        <a:sy n="89" d="100"/>
      </p:scale>
      <p:origin x="0" y="1884"/>
    </p:cViewPr>
  </p:sorterViewPr>
  <p:notesViewPr>
    <p:cSldViewPr snapToGrid="0" snapToObjects="1" showGuides="1">
      <p:cViewPr varScale="1">
        <p:scale>
          <a:sx n="165" d="100"/>
          <a:sy n="165" d="100"/>
        </p:scale>
        <p:origin x="-3440"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4E958-1B92-F24E-9A33-90E15C39C73C}" type="doc">
      <dgm:prSet loTypeId="urn:microsoft.com/office/officeart/2005/8/layout/process1" loCatId="" qsTypeId="urn:microsoft.com/office/officeart/2005/8/quickstyle/simple4" qsCatId="simple" csTypeId="urn:microsoft.com/office/officeart/2005/8/colors/accent1_2" csCatId="accent1" phldr="1"/>
      <dgm:spPr/>
    </dgm:pt>
    <dgm:pt modelId="{BCBD384D-A691-2D44-8121-3AEDECFAE30F}">
      <dgm:prSet phldrT="[Text]"/>
      <dgm:spPr/>
      <dgm:t>
        <a:bodyPr/>
        <a:lstStyle/>
        <a:p>
          <a:r>
            <a:rPr lang="en-US" dirty="0" smtClean="0"/>
            <a:t>HR receives document</a:t>
          </a:r>
          <a:endParaRPr lang="en-US" dirty="0"/>
        </a:p>
      </dgm:t>
    </dgm:pt>
    <dgm:pt modelId="{49B60113-2834-4944-B637-26956D7EF392}" type="parTrans" cxnId="{B323A945-0091-B247-B5F3-95303DCA7704}">
      <dgm:prSet/>
      <dgm:spPr/>
      <dgm:t>
        <a:bodyPr/>
        <a:lstStyle/>
        <a:p>
          <a:endParaRPr lang="en-US"/>
        </a:p>
      </dgm:t>
    </dgm:pt>
    <dgm:pt modelId="{06875C58-F1D4-774C-BA45-69651B649DCB}" type="sibTrans" cxnId="{B323A945-0091-B247-B5F3-95303DCA7704}">
      <dgm:prSet/>
      <dgm:spPr/>
      <dgm:t>
        <a:bodyPr/>
        <a:lstStyle/>
        <a:p>
          <a:endParaRPr lang="en-US"/>
        </a:p>
      </dgm:t>
    </dgm:pt>
    <dgm:pt modelId="{0B2280BC-F845-6B48-AA36-8051F9D9E5CC}">
      <dgm:prSet phldrT="[Text]"/>
      <dgm:spPr/>
      <dgm:t>
        <a:bodyPr/>
        <a:lstStyle/>
        <a:p>
          <a:r>
            <a:rPr lang="en-US" dirty="0" smtClean="0"/>
            <a:t>HR scans or files document</a:t>
          </a:r>
          <a:endParaRPr lang="en-US" dirty="0"/>
        </a:p>
      </dgm:t>
    </dgm:pt>
    <dgm:pt modelId="{8E43E805-D048-5549-AEED-040294B63F5D}" type="parTrans" cxnId="{F2895AF5-642C-4746-B675-985A1E80DC1A}">
      <dgm:prSet/>
      <dgm:spPr/>
      <dgm:t>
        <a:bodyPr/>
        <a:lstStyle/>
        <a:p>
          <a:endParaRPr lang="en-US"/>
        </a:p>
      </dgm:t>
    </dgm:pt>
    <dgm:pt modelId="{E4DB8DFC-ACD2-DA41-A64B-0612F9476E64}" type="sibTrans" cxnId="{F2895AF5-642C-4746-B675-985A1E80DC1A}">
      <dgm:prSet/>
      <dgm:spPr/>
      <dgm:t>
        <a:bodyPr/>
        <a:lstStyle/>
        <a:p>
          <a:endParaRPr lang="en-US"/>
        </a:p>
      </dgm:t>
    </dgm:pt>
    <dgm:pt modelId="{FF2555A1-8A83-9A43-AD75-9DD7A08AE1E5}">
      <dgm:prSet phldrT="[Text]"/>
      <dgm:spPr/>
      <dgm:t>
        <a:bodyPr/>
        <a:lstStyle/>
        <a:p>
          <a:r>
            <a:rPr lang="en-US" dirty="0" smtClean="0"/>
            <a:t>HR adds to master records log</a:t>
          </a:r>
          <a:endParaRPr lang="en-US" dirty="0"/>
        </a:p>
      </dgm:t>
    </dgm:pt>
    <dgm:pt modelId="{57F59B9E-D77F-EA4B-8E86-D205CB84157D}" type="parTrans" cxnId="{A633922B-D771-3C4D-AF49-B36FFF9A2827}">
      <dgm:prSet/>
      <dgm:spPr/>
      <dgm:t>
        <a:bodyPr/>
        <a:lstStyle/>
        <a:p>
          <a:endParaRPr lang="en-US"/>
        </a:p>
      </dgm:t>
    </dgm:pt>
    <dgm:pt modelId="{C02E7EE4-0CCC-F84D-B320-594FCA9C0BFD}" type="sibTrans" cxnId="{A633922B-D771-3C4D-AF49-B36FFF9A2827}">
      <dgm:prSet/>
      <dgm:spPr/>
      <dgm:t>
        <a:bodyPr/>
        <a:lstStyle/>
        <a:p>
          <a:endParaRPr lang="en-US"/>
        </a:p>
      </dgm:t>
    </dgm:pt>
    <dgm:pt modelId="{6371ED8D-0680-2B43-A802-AAF59701D762}">
      <dgm:prSet phldrT="[Text]"/>
      <dgm:spPr/>
      <dgm:t>
        <a:bodyPr/>
        <a:lstStyle/>
        <a:p>
          <a:r>
            <a:rPr lang="en-US" dirty="0" smtClean="0"/>
            <a:t>HR manually indexes document</a:t>
          </a:r>
          <a:endParaRPr lang="en-US" dirty="0"/>
        </a:p>
      </dgm:t>
    </dgm:pt>
    <dgm:pt modelId="{75E78322-158C-804E-8613-35E6A83132EF}" type="parTrans" cxnId="{47A8701F-C58C-B74D-B606-73615A6CE3AA}">
      <dgm:prSet/>
      <dgm:spPr/>
      <dgm:t>
        <a:bodyPr/>
        <a:lstStyle/>
        <a:p>
          <a:endParaRPr lang="en-US"/>
        </a:p>
      </dgm:t>
    </dgm:pt>
    <dgm:pt modelId="{5D52DB97-0AA6-BD43-81B9-B1E8E474F34B}" type="sibTrans" cxnId="{47A8701F-C58C-B74D-B606-73615A6CE3AA}">
      <dgm:prSet/>
      <dgm:spPr/>
      <dgm:t>
        <a:bodyPr/>
        <a:lstStyle/>
        <a:p>
          <a:endParaRPr lang="en-US"/>
        </a:p>
      </dgm:t>
    </dgm:pt>
    <dgm:pt modelId="{C01D582D-C79E-C648-BBCB-879F320FAF82}">
      <dgm:prSet phldrT="[Text]"/>
      <dgm:spPr/>
      <dgm:t>
        <a:bodyPr/>
        <a:lstStyle/>
        <a:p>
          <a:r>
            <a:rPr lang="en-US" dirty="0" smtClean="0"/>
            <a:t>HR destroys according to retention schedule </a:t>
          </a:r>
          <a:endParaRPr lang="en-US" dirty="0"/>
        </a:p>
      </dgm:t>
    </dgm:pt>
    <dgm:pt modelId="{1A7829C3-6587-CA4D-9111-DCD40C83C177}" type="parTrans" cxnId="{35A2FA31-8044-504C-BD8C-D12AC99C800D}">
      <dgm:prSet/>
      <dgm:spPr/>
      <dgm:t>
        <a:bodyPr/>
        <a:lstStyle/>
        <a:p>
          <a:endParaRPr lang="en-US"/>
        </a:p>
      </dgm:t>
    </dgm:pt>
    <dgm:pt modelId="{5B9E8EB1-C519-4D49-9B6A-7DFBF4F4EF41}" type="sibTrans" cxnId="{35A2FA31-8044-504C-BD8C-D12AC99C800D}">
      <dgm:prSet/>
      <dgm:spPr/>
      <dgm:t>
        <a:bodyPr/>
        <a:lstStyle/>
        <a:p>
          <a:endParaRPr lang="en-US"/>
        </a:p>
      </dgm:t>
    </dgm:pt>
    <dgm:pt modelId="{3D9BB2DC-5FB3-164A-998E-43EC868DA76C}" type="pres">
      <dgm:prSet presAssocID="{5174E958-1B92-F24E-9A33-90E15C39C73C}" presName="Name0" presStyleCnt="0">
        <dgm:presLayoutVars>
          <dgm:dir/>
          <dgm:resizeHandles val="exact"/>
        </dgm:presLayoutVars>
      </dgm:prSet>
      <dgm:spPr/>
    </dgm:pt>
    <dgm:pt modelId="{B8ADF372-2B59-AC45-94C5-32688820A371}" type="pres">
      <dgm:prSet presAssocID="{BCBD384D-A691-2D44-8121-3AEDECFAE30F}" presName="node" presStyleLbl="node1" presStyleIdx="0" presStyleCnt="5">
        <dgm:presLayoutVars>
          <dgm:bulletEnabled val="1"/>
        </dgm:presLayoutVars>
      </dgm:prSet>
      <dgm:spPr/>
      <dgm:t>
        <a:bodyPr/>
        <a:lstStyle/>
        <a:p>
          <a:endParaRPr lang="en-US"/>
        </a:p>
      </dgm:t>
    </dgm:pt>
    <dgm:pt modelId="{D05C564D-4E23-E84D-B965-CFCA85961F28}" type="pres">
      <dgm:prSet presAssocID="{06875C58-F1D4-774C-BA45-69651B649DCB}" presName="sibTrans" presStyleLbl="sibTrans2D1" presStyleIdx="0" presStyleCnt="4"/>
      <dgm:spPr/>
      <dgm:t>
        <a:bodyPr/>
        <a:lstStyle/>
        <a:p>
          <a:endParaRPr lang="en-US"/>
        </a:p>
      </dgm:t>
    </dgm:pt>
    <dgm:pt modelId="{537B7DFE-E633-0A45-BF29-F55CEAC09877}" type="pres">
      <dgm:prSet presAssocID="{06875C58-F1D4-774C-BA45-69651B649DCB}" presName="connectorText" presStyleLbl="sibTrans2D1" presStyleIdx="0" presStyleCnt="4"/>
      <dgm:spPr/>
      <dgm:t>
        <a:bodyPr/>
        <a:lstStyle/>
        <a:p>
          <a:endParaRPr lang="en-US"/>
        </a:p>
      </dgm:t>
    </dgm:pt>
    <dgm:pt modelId="{A41CD84A-F81C-2841-9ED5-8D01A3ABF715}" type="pres">
      <dgm:prSet presAssocID="{0B2280BC-F845-6B48-AA36-8051F9D9E5CC}" presName="node" presStyleLbl="node1" presStyleIdx="1" presStyleCnt="5">
        <dgm:presLayoutVars>
          <dgm:bulletEnabled val="1"/>
        </dgm:presLayoutVars>
      </dgm:prSet>
      <dgm:spPr/>
      <dgm:t>
        <a:bodyPr/>
        <a:lstStyle/>
        <a:p>
          <a:endParaRPr lang="en-US"/>
        </a:p>
      </dgm:t>
    </dgm:pt>
    <dgm:pt modelId="{D69D6EEC-9E85-DD40-B6A7-320264C32669}" type="pres">
      <dgm:prSet presAssocID="{E4DB8DFC-ACD2-DA41-A64B-0612F9476E64}" presName="sibTrans" presStyleLbl="sibTrans2D1" presStyleIdx="1" presStyleCnt="4"/>
      <dgm:spPr/>
      <dgm:t>
        <a:bodyPr/>
        <a:lstStyle/>
        <a:p>
          <a:endParaRPr lang="en-US"/>
        </a:p>
      </dgm:t>
    </dgm:pt>
    <dgm:pt modelId="{574A0D00-FB8D-154C-B5C0-B3F8340D8C10}" type="pres">
      <dgm:prSet presAssocID="{E4DB8DFC-ACD2-DA41-A64B-0612F9476E64}" presName="connectorText" presStyleLbl="sibTrans2D1" presStyleIdx="1" presStyleCnt="4"/>
      <dgm:spPr/>
      <dgm:t>
        <a:bodyPr/>
        <a:lstStyle/>
        <a:p>
          <a:endParaRPr lang="en-US"/>
        </a:p>
      </dgm:t>
    </dgm:pt>
    <dgm:pt modelId="{3314CEE1-03B0-1B4E-903E-4B0E11E28B7F}" type="pres">
      <dgm:prSet presAssocID="{6371ED8D-0680-2B43-A802-AAF59701D762}" presName="node" presStyleLbl="node1" presStyleIdx="2" presStyleCnt="5">
        <dgm:presLayoutVars>
          <dgm:bulletEnabled val="1"/>
        </dgm:presLayoutVars>
      </dgm:prSet>
      <dgm:spPr/>
      <dgm:t>
        <a:bodyPr/>
        <a:lstStyle/>
        <a:p>
          <a:endParaRPr lang="en-US"/>
        </a:p>
      </dgm:t>
    </dgm:pt>
    <dgm:pt modelId="{EFE41EF2-F19F-754E-B5ED-06221EAA5A7A}" type="pres">
      <dgm:prSet presAssocID="{5D52DB97-0AA6-BD43-81B9-B1E8E474F34B}" presName="sibTrans" presStyleLbl="sibTrans2D1" presStyleIdx="2" presStyleCnt="4"/>
      <dgm:spPr/>
      <dgm:t>
        <a:bodyPr/>
        <a:lstStyle/>
        <a:p>
          <a:endParaRPr lang="en-US"/>
        </a:p>
      </dgm:t>
    </dgm:pt>
    <dgm:pt modelId="{1E8B42A5-5359-1944-AFDC-3A34A9FFC285}" type="pres">
      <dgm:prSet presAssocID="{5D52DB97-0AA6-BD43-81B9-B1E8E474F34B}" presName="connectorText" presStyleLbl="sibTrans2D1" presStyleIdx="2" presStyleCnt="4"/>
      <dgm:spPr/>
      <dgm:t>
        <a:bodyPr/>
        <a:lstStyle/>
        <a:p>
          <a:endParaRPr lang="en-US"/>
        </a:p>
      </dgm:t>
    </dgm:pt>
    <dgm:pt modelId="{F9FEDE76-BBFF-3246-BD7F-532BD96F562C}" type="pres">
      <dgm:prSet presAssocID="{FF2555A1-8A83-9A43-AD75-9DD7A08AE1E5}" presName="node" presStyleLbl="node1" presStyleIdx="3" presStyleCnt="5">
        <dgm:presLayoutVars>
          <dgm:bulletEnabled val="1"/>
        </dgm:presLayoutVars>
      </dgm:prSet>
      <dgm:spPr/>
      <dgm:t>
        <a:bodyPr/>
        <a:lstStyle/>
        <a:p>
          <a:endParaRPr lang="en-US"/>
        </a:p>
      </dgm:t>
    </dgm:pt>
    <dgm:pt modelId="{8C165B93-5FB0-194A-BD22-5DD08EE3BD2A}" type="pres">
      <dgm:prSet presAssocID="{C02E7EE4-0CCC-F84D-B320-594FCA9C0BFD}" presName="sibTrans" presStyleLbl="sibTrans2D1" presStyleIdx="3" presStyleCnt="4"/>
      <dgm:spPr/>
      <dgm:t>
        <a:bodyPr/>
        <a:lstStyle/>
        <a:p>
          <a:endParaRPr lang="en-US"/>
        </a:p>
      </dgm:t>
    </dgm:pt>
    <dgm:pt modelId="{5C55B5D7-3DD8-134B-BD81-943A1023A299}" type="pres">
      <dgm:prSet presAssocID="{C02E7EE4-0CCC-F84D-B320-594FCA9C0BFD}" presName="connectorText" presStyleLbl="sibTrans2D1" presStyleIdx="3" presStyleCnt="4"/>
      <dgm:spPr/>
      <dgm:t>
        <a:bodyPr/>
        <a:lstStyle/>
        <a:p>
          <a:endParaRPr lang="en-US"/>
        </a:p>
      </dgm:t>
    </dgm:pt>
    <dgm:pt modelId="{7EE97855-55E4-4F43-B57A-0D0993194EB6}" type="pres">
      <dgm:prSet presAssocID="{C01D582D-C79E-C648-BBCB-879F320FAF82}" presName="node" presStyleLbl="node1" presStyleIdx="4" presStyleCnt="5">
        <dgm:presLayoutVars>
          <dgm:bulletEnabled val="1"/>
        </dgm:presLayoutVars>
      </dgm:prSet>
      <dgm:spPr/>
      <dgm:t>
        <a:bodyPr/>
        <a:lstStyle/>
        <a:p>
          <a:endParaRPr lang="en-US"/>
        </a:p>
      </dgm:t>
    </dgm:pt>
  </dgm:ptLst>
  <dgm:cxnLst>
    <dgm:cxn modelId="{A633922B-D771-3C4D-AF49-B36FFF9A2827}" srcId="{5174E958-1B92-F24E-9A33-90E15C39C73C}" destId="{FF2555A1-8A83-9A43-AD75-9DD7A08AE1E5}" srcOrd="3" destOrd="0" parTransId="{57F59B9E-D77F-EA4B-8E86-D205CB84157D}" sibTransId="{C02E7EE4-0CCC-F84D-B320-594FCA9C0BFD}"/>
    <dgm:cxn modelId="{C4A7ED2D-7E00-7641-9FB1-B6409BC0A14A}" type="presOf" srcId="{5174E958-1B92-F24E-9A33-90E15C39C73C}" destId="{3D9BB2DC-5FB3-164A-998E-43EC868DA76C}" srcOrd="0" destOrd="0" presId="urn:microsoft.com/office/officeart/2005/8/layout/process1"/>
    <dgm:cxn modelId="{1F32B016-8318-2442-AAF4-43339250D97C}" type="presOf" srcId="{BCBD384D-A691-2D44-8121-3AEDECFAE30F}" destId="{B8ADF372-2B59-AC45-94C5-32688820A371}" srcOrd="0" destOrd="0" presId="urn:microsoft.com/office/officeart/2005/8/layout/process1"/>
    <dgm:cxn modelId="{F2895AF5-642C-4746-B675-985A1E80DC1A}" srcId="{5174E958-1B92-F24E-9A33-90E15C39C73C}" destId="{0B2280BC-F845-6B48-AA36-8051F9D9E5CC}" srcOrd="1" destOrd="0" parTransId="{8E43E805-D048-5549-AEED-040294B63F5D}" sibTransId="{E4DB8DFC-ACD2-DA41-A64B-0612F9476E64}"/>
    <dgm:cxn modelId="{1CE75F11-F50F-BC42-8462-C9DE5D25453E}" type="presOf" srcId="{E4DB8DFC-ACD2-DA41-A64B-0612F9476E64}" destId="{574A0D00-FB8D-154C-B5C0-B3F8340D8C10}" srcOrd="1" destOrd="0" presId="urn:microsoft.com/office/officeart/2005/8/layout/process1"/>
    <dgm:cxn modelId="{D9B01C70-C84D-E14F-AF8E-DFFE3FD19B6F}" type="presOf" srcId="{C01D582D-C79E-C648-BBCB-879F320FAF82}" destId="{7EE97855-55E4-4F43-B57A-0D0993194EB6}" srcOrd="0" destOrd="0" presId="urn:microsoft.com/office/officeart/2005/8/layout/process1"/>
    <dgm:cxn modelId="{7B219787-3393-6147-A469-4941EF9B3203}" type="presOf" srcId="{FF2555A1-8A83-9A43-AD75-9DD7A08AE1E5}" destId="{F9FEDE76-BBFF-3246-BD7F-532BD96F562C}" srcOrd="0" destOrd="0" presId="urn:microsoft.com/office/officeart/2005/8/layout/process1"/>
    <dgm:cxn modelId="{72075019-F76A-6649-94EE-066D7AF043D1}" type="presOf" srcId="{06875C58-F1D4-774C-BA45-69651B649DCB}" destId="{D05C564D-4E23-E84D-B965-CFCA85961F28}" srcOrd="0" destOrd="0" presId="urn:microsoft.com/office/officeart/2005/8/layout/process1"/>
    <dgm:cxn modelId="{570045F8-B20C-9E41-A93E-C2541FA507D3}" type="presOf" srcId="{06875C58-F1D4-774C-BA45-69651B649DCB}" destId="{537B7DFE-E633-0A45-BF29-F55CEAC09877}" srcOrd="1" destOrd="0" presId="urn:microsoft.com/office/officeart/2005/8/layout/process1"/>
    <dgm:cxn modelId="{47F0135D-F249-0547-BD4A-037451C5D8AB}" type="presOf" srcId="{C02E7EE4-0CCC-F84D-B320-594FCA9C0BFD}" destId="{8C165B93-5FB0-194A-BD22-5DD08EE3BD2A}" srcOrd="0" destOrd="0" presId="urn:microsoft.com/office/officeart/2005/8/layout/process1"/>
    <dgm:cxn modelId="{89E79B9D-9F1A-304D-9359-E2CEAFFAB26D}" type="presOf" srcId="{5D52DB97-0AA6-BD43-81B9-B1E8E474F34B}" destId="{EFE41EF2-F19F-754E-B5ED-06221EAA5A7A}" srcOrd="0" destOrd="0" presId="urn:microsoft.com/office/officeart/2005/8/layout/process1"/>
    <dgm:cxn modelId="{2B0662BF-1E1D-124A-9A92-E26603A1CB12}" type="presOf" srcId="{0B2280BC-F845-6B48-AA36-8051F9D9E5CC}" destId="{A41CD84A-F81C-2841-9ED5-8D01A3ABF715}" srcOrd="0" destOrd="0" presId="urn:microsoft.com/office/officeart/2005/8/layout/process1"/>
    <dgm:cxn modelId="{E01B82F5-9B10-E34D-B4F5-FCC87D276B8C}" type="presOf" srcId="{C02E7EE4-0CCC-F84D-B320-594FCA9C0BFD}" destId="{5C55B5D7-3DD8-134B-BD81-943A1023A299}" srcOrd="1" destOrd="0" presId="urn:microsoft.com/office/officeart/2005/8/layout/process1"/>
    <dgm:cxn modelId="{B159384D-9976-D14A-80E9-0D9A576F3164}" type="presOf" srcId="{6371ED8D-0680-2B43-A802-AAF59701D762}" destId="{3314CEE1-03B0-1B4E-903E-4B0E11E28B7F}" srcOrd="0" destOrd="0" presId="urn:microsoft.com/office/officeart/2005/8/layout/process1"/>
    <dgm:cxn modelId="{B323A945-0091-B247-B5F3-95303DCA7704}" srcId="{5174E958-1B92-F24E-9A33-90E15C39C73C}" destId="{BCBD384D-A691-2D44-8121-3AEDECFAE30F}" srcOrd="0" destOrd="0" parTransId="{49B60113-2834-4944-B637-26956D7EF392}" sibTransId="{06875C58-F1D4-774C-BA45-69651B649DCB}"/>
    <dgm:cxn modelId="{35A2FA31-8044-504C-BD8C-D12AC99C800D}" srcId="{5174E958-1B92-F24E-9A33-90E15C39C73C}" destId="{C01D582D-C79E-C648-BBCB-879F320FAF82}" srcOrd="4" destOrd="0" parTransId="{1A7829C3-6587-CA4D-9111-DCD40C83C177}" sibTransId="{5B9E8EB1-C519-4D49-9B6A-7DFBF4F4EF41}"/>
    <dgm:cxn modelId="{F3A93751-500B-2445-8EE6-3004D6E67889}" type="presOf" srcId="{5D52DB97-0AA6-BD43-81B9-B1E8E474F34B}" destId="{1E8B42A5-5359-1944-AFDC-3A34A9FFC285}" srcOrd="1" destOrd="0" presId="urn:microsoft.com/office/officeart/2005/8/layout/process1"/>
    <dgm:cxn modelId="{F55E8F12-713A-EF42-9D35-2B80B409E512}" type="presOf" srcId="{E4DB8DFC-ACD2-DA41-A64B-0612F9476E64}" destId="{D69D6EEC-9E85-DD40-B6A7-320264C32669}" srcOrd="0" destOrd="0" presId="urn:microsoft.com/office/officeart/2005/8/layout/process1"/>
    <dgm:cxn modelId="{47A8701F-C58C-B74D-B606-73615A6CE3AA}" srcId="{5174E958-1B92-F24E-9A33-90E15C39C73C}" destId="{6371ED8D-0680-2B43-A802-AAF59701D762}" srcOrd="2" destOrd="0" parTransId="{75E78322-158C-804E-8613-35E6A83132EF}" sibTransId="{5D52DB97-0AA6-BD43-81B9-B1E8E474F34B}"/>
    <dgm:cxn modelId="{35919F2F-8DCA-5E4E-8710-45969699E15B}" type="presParOf" srcId="{3D9BB2DC-5FB3-164A-998E-43EC868DA76C}" destId="{B8ADF372-2B59-AC45-94C5-32688820A371}" srcOrd="0" destOrd="0" presId="urn:microsoft.com/office/officeart/2005/8/layout/process1"/>
    <dgm:cxn modelId="{AEAB52E8-37D0-2E40-BD25-B92B7A2BF212}" type="presParOf" srcId="{3D9BB2DC-5FB3-164A-998E-43EC868DA76C}" destId="{D05C564D-4E23-E84D-B965-CFCA85961F28}" srcOrd="1" destOrd="0" presId="urn:microsoft.com/office/officeart/2005/8/layout/process1"/>
    <dgm:cxn modelId="{A4FD843C-2173-0642-9219-AA35C46AE4F3}" type="presParOf" srcId="{D05C564D-4E23-E84D-B965-CFCA85961F28}" destId="{537B7DFE-E633-0A45-BF29-F55CEAC09877}" srcOrd="0" destOrd="0" presId="urn:microsoft.com/office/officeart/2005/8/layout/process1"/>
    <dgm:cxn modelId="{45D0BEA1-D7F8-0F4A-9F15-4ABD12108E25}" type="presParOf" srcId="{3D9BB2DC-5FB3-164A-998E-43EC868DA76C}" destId="{A41CD84A-F81C-2841-9ED5-8D01A3ABF715}" srcOrd="2" destOrd="0" presId="urn:microsoft.com/office/officeart/2005/8/layout/process1"/>
    <dgm:cxn modelId="{41FC18C0-8D6C-774F-86E9-B18B7BF9549D}" type="presParOf" srcId="{3D9BB2DC-5FB3-164A-998E-43EC868DA76C}" destId="{D69D6EEC-9E85-DD40-B6A7-320264C32669}" srcOrd="3" destOrd="0" presId="urn:microsoft.com/office/officeart/2005/8/layout/process1"/>
    <dgm:cxn modelId="{C734605F-10A2-8544-AD17-BA7944ECF20B}" type="presParOf" srcId="{D69D6EEC-9E85-DD40-B6A7-320264C32669}" destId="{574A0D00-FB8D-154C-B5C0-B3F8340D8C10}" srcOrd="0" destOrd="0" presId="urn:microsoft.com/office/officeart/2005/8/layout/process1"/>
    <dgm:cxn modelId="{8B394B31-F6F4-2E49-A401-FB295868D6A8}" type="presParOf" srcId="{3D9BB2DC-5FB3-164A-998E-43EC868DA76C}" destId="{3314CEE1-03B0-1B4E-903E-4B0E11E28B7F}" srcOrd="4" destOrd="0" presId="urn:microsoft.com/office/officeart/2005/8/layout/process1"/>
    <dgm:cxn modelId="{C0945E35-FA75-EC4D-A11D-68D4C71D15C6}" type="presParOf" srcId="{3D9BB2DC-5FB3-164A-998E-43EC868DA76C}" destId="{EFE41EF2-F19F-754E-B5ED-06221EAA5A7A}" srcOrd="5" destOrd="0" presId="urn:microsoft.com/office/officeart/2005/8/layout/process1"/>
    <dgm:cxn modelId="{C36C5DD2-C39D-4142-BF56-EC37F44C5802}" type="presParOf" srcId="{EFE41EF2-F19F-754E-B5ED-06221EAA5A7A}" destId="{1E8B42A5-5359-1944-AFDC-3A34A9FFC285}" srcOrd="0" destOrd="0" presId="urn:microsoft.com/office/officeart/2005/8/layout/process1"/>
    <dgm:cxn modelId="{4F42E85B-BF88-E440-BF35-7CDBC6744965}" type="presParOf" srcId="{3D9BB2DC-5FB3-164A-998E-43EC868DA76C}" destId="{F9FEDE76-BBFF-3246-BD7F-532BD96F562C}" srcOrd="6" destOrd="0" presId="urn:microsoft.com/office/officeart/2005/8/layout/process1"/>
    <dgm:cxn modelId="{A50A6651-7220-A74C-903A-BCB494541930}" type="presParOf" srcId="{3D9BB2DC-5FB3-164A-998E-43EC868DA76C}" destId="{8C165B93-5FB0-194A-BD22-5DD08EE3BD2A}" srcOrd="7" destOrd="0" presId="urn:microsoft.com/office/officeart/2005/8/layout/process1"/>
    <dgm:cxn modelId="{91A5EBD5-B0CD-3F40-B6DC-368C7E58BD3E}" type="presParOf" srcId="{8C165B93-5FB0-194A-BD22-5DD08EE3BD2A}" destId="{5C55B5D7-3DD8-134B-BD81-943A1023A299}" srcOrd="0" destOrd="0" presId="urn:microsoft.com/office/officeart/2005/8/layout/process1"/>
    <dgm:cxn modelId="{F1906A5D-232E-3146-95E2-87D8C3052FE1}" type="presParOf" srcId="{3D9BB2DC-5FB3-164A-998E-43EC868DA76C}" destId="{7EE97855-55E4-4F43-B57A-0D0993194EB6}"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E5B4C7-07CA-AF47-B826-34C8DAC5D090}" type="doc">
      <dgm:prSet loTypeId="urn:microsoft.com/office/officeart/2005/8/layout/process1" loCatId="" qsTypeId="urn:microsoft.com/office/officeart/2005/8/quickstyle/simple4" qsCatId="simple" csTypeId="urn:microsoft.com/office/officeart/2005/8/colors/accent1_2" csCatId="accent1" phldr="1"/>
      <dgm:spPr/>
    </dgm:pt>
    <dgm:pt modelId="{EFD9E852-2A83-404D-9FB3-1BCB4AF0CE92}">
      <dgm:prSet phldrT="[Text]"/>
      <dgm:spPr/>
      <dgm:t>
        <a:bodyPr/>
        <a:lstStyle/>
        <a:p>
          <a:r>
            <a:rPr lang="en-US" dirty="0" smtClean="0"/>
            <a:t>HR receives document</a:t>
          </a:r>
          <a:endParaRPr lang="en-US" dirty="0"/>
        </a:p>
      </dgm:t>
    </dgm:pt>
    <dgm:pt modelId="{28EE9C9D-81D6-C144-A52A-61E871D0F374}" type="parTrans" cxnId="{DE9F6B9B-F99E-6146-90FF-3D6375CC7ED5}">
      <dgm:prSet/>
      <dgm:spPr/>
      <dgm:t>
        <a:bodyPr/>
        <a:lstStyle/>
        <a:p>
          <a:endParaRPr lang="en-US"/>
        </a:p>
      </dgm:t>
    </dgm:pt>
    <dgm:pt modelId="{32B70AD6-280B-5549-899C-DB0EC9766AB6}" type="sibTrans" cxnId="{DE9F6B9B-F99E-6146-90FF-3D6375CC7ED5}">
      <dgm:prSet/>
      <dgm:spPr/>
      <dgm:t>
        <a:bodyPr/>
        <a:lstStyle/>
        <a:p>
          <a:endParaRPr lang="en-US"/>
        </a:p>
      </dgm:t>
    </dgm:pt>
    <dgm:pt modelId="{F105F6B9-043F-7146-8F6F-D8EE0417AE10}">
      <dgm:prSet phldrT="[Text]"/>
      <dgm:spPr/>
      <dgm:t>
        <a:bodyPr/>
        <a:lstStyle/>
        <a:p>
          <a:r>
            <a:rPr lang="en-US" dirty="0" smtClean="0"/>
            <a:t>HR scans document</a:t>
          </a:r>
          <a:endParaRPr lang="en-US" dirty="0"/>
        </a:p>
      </dgm:t>
    </dgm:pt>
    <dgm:pt modelId="{CF7B6BE0-D148-4846-9DE9-75EAF83839A3}" type="parTrans" cxnId="{341B5861-2638-0645-92CE-9906127755C2}">
      <dgm:prSet/>
      <dgm:spPr/>
      <dgm:t>
        <a:bodyPr/>
        <a:lstStyle/>
        <a:p>
          <a:endParaRPr lang="en-US"/>
        </a:p>
      </dgm:t>
    </dgm:pt>
    <dgm:pt modelId="{B7500708-4876-9C42-99F2-0F7FD71981C5}" type="sibTrans" cxnId="{341B5861-2638-0645-92CE-9906127755C2}">
      <dgm:prSet/>
      <dgm:spPr/>
      <dgm:t>
        <a:bodyPr/>
        <a:lstStyle/>
        <a:p>
          <a:endParaRPr lang="en-US"/>
        </a:p>
      </dgm:t>
    </dgm:pt>
    <dgm:pt modelId="{C3584ABD-DF1F-174A-8D7C-0820E26B25A9}">
      <dgm:prSet phldrT="[Text]"/>
      <dgm:spPr/>
      <dgm:t>
        <a:bodyPr/>
        <a:lstStyle/>
        <a:p>
          <a:r>
            <a:rPr lang="en-US" dirty="0" smtClean="0"/>
            <a:t>HR enters document type and name</a:t>
          </a:r>
          <a:endParaRPr lang="en-US" dirty="0"/>
        </a:p>
      </dgm:t>
    </dgm:pt>
    <dgm:pt modelId="{A4C9861A-71FB-5546-9A4A-A09CB4D0C2FC}" type="parTrans" cxnId="{246395BF-6213-6548-80BB-100CB9A1A5C1}">
      <dgm:prSet/>
      <dgm:spPr/>
      <dgm:t>
        <a:bodyPr/>
        <a:lstStyle/>
        <a:p>
          <a:endParaRPr lang="en-US"/>
        </a:p>
      </dgm:t>
    </dgm:pt>
    <dgm:pt modelId="{69E9E52E-4259-0741-BBDE-065178E41539}" type="sibTrans" cxnId="{246395BF-6213-6548-80BB-100CB9A1A5C1}">
      <dgm:prSet/>
      <dgm:spPr/>
      <dgm:t>
        <a:bodyPr/>
        <a:lstStyle/>
        <a:p>
          <a:endParaRPr lang="en-US"/>
        </a:p>
      </dgm:t>
    </dgm:pt>
    <dgm:pt modelId="{AAFE25AA-404C-4B5C-9C71-00B7A2BBE5E1}">
      <dgm:prSet phldrT="[Text]"/>
      <dgm:spPr/>
      <dgm:t>
        <a:bodyPr/>
        <a:lstStyle/>
        <a:p>
          <a:r>
            <a:rPr lang="en-US" dirty="0" smtClean="0"/>
            <a:t>HR destroys according to retention schedule</a:t>
          </a:r>
          <a:endParaRPr lang="en-US" dirty="0"/>
        </a:p>
      </dgm:t>
    </dgm:pt>
    <dgm:pt modelId="{38C134EA-492E-4D9E-A097-49333FBBF322}" type="parTrans" cxnId="{62CAED1F-61FB-477E-B1C1-C55D47E7934A}">
      <dgm:prSet/>
      <dgm:spPr/>
      <dgm:t>
        <a:bodyPr/>
        <a:lstStyle/>
        <a:p>
          <a:endParaRPr lang="en-US"/>
        </a:p>
      </dgm:t>
    </dgm:pt>
    <dgm:pt modelId="{A374C21F-47E0-42AB-9DDF-FE194A6BFAD7}" type="sibTrans" cxnId="{62CAED1F-61FB-477E-B1C1-C55D47E7934A}">
      <dgm:prSet/>
      <dgm:spPr/>
      <dgm:t>
        <a:bodyPr/>
        <a:lstStyle/>
        <a:p>
          <a:endParaRPr lang="en-US"/>
        </a:p>
      </dgm:t>
    </dgm:pt>
    <dgm:pt modelId="{FBF747A6-B627-A948-A100-0C1977EF2412}" type="pres">
      <dgm:prSet presAssocID="{EDE5B4C7-07CA-AF47-B826-34C8DAC5D090}" presName="Name0" presStyleCnt="0">
        <dgm:presLayoutVars>
          <dgm:dir/>
          <dgm:resizeHandles val="exact"/>
        </dgm:presLayoutVars>
      </dgm:prSet>
      <dgm:spPr/>
    </dgm:pt>
    <dgm:pt modelId="{D97C6723-8539-3A47-AF20-5E8C2C2105E5}" type="pres">
      <dgm:prSet presAssocID="{EFD9E852-2A83-404D-9FB3-1BCB4AF0CE92}" presName="node" presStyleLbl="node1" presStyleIdx="0" presStyleCnt="4">
        <dgm:presLayoutVars>
          <dgm:bulletEnabled val="1"/>
        </dgm:presLayoutVars>
      </dgm:prSet>
      <dgm:spPr/>
      <dgm:t>
        <a:bodyPr/>
        <a:lstStyle/>
        <a:p>
          <a:endParaRPr lang="en-US"/>
        </a:p>
      </dgm:t>
    </dgm:pt>
    <dgm:pt modelId="{9A8EA496-E726-3244-AA37-347F5F423850}" type="pres">
      <dgm:prSet presAssocID="{32B70AD6-280B-5549-899C-DB0EC9766AB6}" presName="sibTrans" presStyleLbl="sibTrans2D1" presStyleIdx="0" presStyleCnt="3"/>
      <dgm:spPr/>
      <dgm:t>
        <a:bodyPr/>
        <a:lstStyle/>
        <a:p>
          <a:endParaRPr lang="en-US"/>
        </a:p>
      </dgm:t>
    </dgm:pt>
    <dgm:pt modelId="{D770055D-1D36-A34C-B90C-98FE7857C62B}" type="pres">
      <dgm:prSet presAssocID="{32B70AD6-280B-5549-899C-DB0EC9766AB6}" presName="connectorText" presStyleLbl="sibTrans2D1" presStyleIdx="0" presStyleCnt="3"/>
      <dgm:spPr/>
      <dgm:t>
        <a:bodyPr/>
        <a:lstStyle/>
        <a:p>
          <a:endParaRPr lang="en-US"/>
        </a:p>
      </dgm:t>
    </dgm:pt>
    <dgm:pt modelId="{9BF9614E-285C-5541-9205-1C0864CB3146}" type="pres">
      <dgm:prSet presAssocID="{F105F6B9-043F-7146-8F6F-D8EE0417AE10}" presName="node" presStyleLbl="node1" presStyleIdx="1" presStyleCnt="4">
        <dgm:presLayoutVars>
          <dgm:bulletEnabled val="1"/>
        </dgm:presLayoutVars>
      </dgm:prSet>
      <dgm:spPr/>
      <dgm:t>
        <a:bodyPr/>
        <a:lstStyle/>
        <a:p>
          <a:endParaRPr lang="en-US"/>
        </a:p>
      </dgm:t>
    </dgm:pt>
    <dgm:pt modelId="{18447AD6-8CC3-B446-A939-FD050AD4DA16}" type="pres">
      <dgm:prSet presAssocID="{B7500708-4876-9C42-99F2-0F7FD71981C5}" presName="sibTrans" presStyleLbl="sibTrans2D1" presStyleIdx="1" presStyleCnt="3"/>
      <dgm:spPr/>
      <dgm:t>
        <a:bodyPr/>
        <a:lstStyle/>
        <a:p>
          <a:endParaRPr lang="en-US"/>
        </a:p>
      </dgm:t>
    </dgm:pt>
    <dgm:pt modelId="{FBA31FB8-5AD0-C74E-89F9-A74945FAE87A}" type="pres">
      <dgm:prSet presAssocID="{B7500708-4876-9C42-99F2-0F7FD71981C5}" presName="connectorText" presStyleLbl="sibTrans2D1" presStyleIdx="1" presStyleCnt="3"/>
      <dgm:spPr/>
      <dgm:t>
        <a:bodyPr/>
        <a:lstStyle/>
        <a:p>
          <a:endParaRPr lang="en-US"/>
        </a:p>
      </dgm:t>
    </dgm:pt>
    <dgm:pt modelId="{96031F3B-BA19-3D40-8D68-1566EE63615D}" type="pres">
      <dgm:prSet presAssocID="{C3584ABD-DF1F-174A-8D7C-0820E26B25A9}" presName="node" presStyleLbl="node1" presStyleIdx="2" presStyleCnt="4">
        <dgm:presLayoutVars>
          <dgm:bulletEnabled val="1"/>
        </dgm:presLayoutVars>
      </dgm:prSet>
      <dgm:spPr/>
      <dgm:t>
        <a:bodyPr/>
        <a:lstStyle/>
        <a:p>
          <a:endParaRPr lang="en-US"/>
        </a:p>
      </dgm:t>
    </dgm:pt>
    <dgm:pt modelId="{5A2C37BA-24F1-EF4A-A390-70CFA6766FDD}" type="pres">
      <dgm:prSet presAssocID="{69E9E52E-4259-0741-BBDE-065178E41539}" presName="sibTrans" presStyleLbl="sibTrans2D1" presStyleIdx="2" presStyleCnt="3"/>
      <dgm:spPr/>
      <dgm:t>
        <a:bodyPr/>
        <a:lstStyle/>
        <a:p>
          <a:endParaRPr lang="en-US"/>
        </a:p>
      </dgm:t>
    </dgm:pt>
    <dgm:pt modelId="{E8932D4A-764F-D84F-8FAC-CEADE2C587D9}" type="pres">
      <dgm:prSet presAssocID="{69E9E52E-4259-0741-BBDE-065178E41539}" presName="connectorText" presStyleLbl="sibTrans2D1" presStyleIdx="2" presStyleCnt="3"/>
      <dgm:spPr/>
      <dgm:t>
        <a:bodyPr/>
        <a:lstStyle/>
        <a:p>
          <a:endParaRPr lang="en-US"/>
        </a:p>
      </dgm:t>
    </dgm:pt>
    <dgm:pt modelId="{A46E7E3F-EBB8-4AD1-8036-C31C3FEE6065}" type="pres">
      <dgm:prSet presAssocID="{AAFE25AA-404C-4B5C-9C71-00B7A2BBE5E1}" presName="node" presStyleLbl="node1" presStyleIdx="3" presStyleCnt="4">
        <dgm:presLayoutVars>
          <dgm:bulletEnabled val="1"/>
        </dgm:presLayoutVars>
      </dgm:prSet>
      <dgm:spPr/>
      <dgm:t>
        <a:bodyPr/>
        <a:lstStyle/>
        <a:p>
          <a:endParaRPr lang="en-US"/>
        </a:p>
      </dgm:t>
    </dgm:pt>
  </dgm:ptLst>
  <dgm:cxnLst>
    <dgm:cxn modelId="{341B5861-2638-0645-92CE-9906127755C2}" srcId="{EDE5B4C7-07CA-AF47-B826-34C8DAC5D090}" destId="{F105F6B9-043F-7146-8F6F-D8EE0417AE10}" srcOrd="1" destOrd="0" parTransId="{CF7B6BE0-D148-4846-9DE9-75EAF83839A3}" sibTransId="{B7500708-4876-9C42-99F2-0F7FD71981C5}"/>
    <dgm:cxn modelId="{288436F4-DBE0-FA49-A9B4-6D6C1CE2F76D}" type="presOf" srcId="{EFD9E852-2A83-404D-9FB3-1BCB4AF0CE92}" destId="{D97C6723-8539-3A47-AF20-5E8C2C2105E5}" srcOrd="0" destOrd="0" presId="urn:microsoft.com/office/officeart/2005/8/layout/process1"/>
    <dgm:cxn modelId="{246395BF-6213-6548-80BB-100CB9A1A5C1}" srcId="{EDE5B4C7-07CA-AF47-B826-34C8DAC5D090}" destId="{C3584ABD-DF1F-174A-8D7C-0820E26B25A9}" srcOrd="2" destOrd="0" parTransId="{A4C9861A-71FB-5546-9A4A-A09CB4D0C2FC}" sibTransId="{69E9E52E-4259-0741-BBDE-065178E41539}"/>
    <dgm:cxn modelId="{DE9F6B9B-F99E-6146-90FF-3D6375CC7ED5}" srcId="{EDE5B4C7-07CA-AF47-B826-34C8DAC5D090}" destId="{EFD9E852-2A83-404D-9FB3-1BCB4AF0CE92}" srcOrd="0" destOrd="0" parTransId="{28EE9C9D-81D6-C144-A52A-61E871D0F374}" sibTransId="{32B70AD6-280B-5549-899C-DB0EC9766AB6}"/>
    <dgm:cxn modelId="{C45895BC-585B-2A42-83CE-EB7BFCB9339C}" type="presOf" srcId="{32B70AD6-280B-5549-899C-DB0EC9766AB6}" destId="{D770055D-1D36-A34C-B90C-98FE7857C62B}" srcOrd="1" destOrd="0" presId="urn:microsoft.com/office/officeart/2005/8/layout/process1"/>
    <dgm:cxn modelId="{B91FD71F-F489-694C-B547-9CBF0910C1CC}" type="presOf" srcId="{B7500708-4876-9C42-99F2-0F7FD71981C5}" destId="{18447AD6-8CC3-B446-A939-FD050AD4DA16}" srcOrd="0" destOrd="0" presId="urn:microsoft.com/office/officeart/2005/8/layout/process1"/>
    <dgm:cxn modelId="{37908560-2562-9141-90CC-5F97710C3F26}" type="presOf" srcId="{F105F6B9-043F-7146-8F6F-D8EE0417AE10}" destId="{9BF9614E-285C-5541-9205-1C0864CB3146}" srcOrd="0" destOrd="0" presId="urn:microsoft.com/office/officeart/2005/8/layout/process1"/>
    <dgm:cxn modelId="{3ABDBDB7-EC07-1A47-B77E-1D48903BE13B}" type="presOf" srcId="{32B70AD6-280B-5549-899C-DB0EC9766AB6}" destId="{9A8EA496-E726-3244-AA37-347F5F423850}" srcOrd="0" destOrd="0" presId="urn:microsoft.com/office/officeart/2005/8/layout/process1"/>
    <dgm:cxn modelId="{62CAED1F-61FB-477E-B1C1-C55D47E7934A}" srcId="{EDE5B4C7-07CA-AF47-B826-34C8DAC5D090}" destId="{AAFE25AA-404C-4B5C-9C71-00B7A2BBE5E1}" srcOrd="3" destOrd="0" parTransId="{38C134EA-492E-4D9E-A097-49333FBBF322}" sibTransId="{A374C21F-47E0-42AB-9DDF-FE194A6BFAD7}"/>
    <dgm:cxn modelId="{2F6F872E-AAB4-5147-9AAA-6E975C1ACF50}" type="presOf" srcId="{B7500708-4876-9C42-99F2-0F7FD71981C5}" destId="{FBA31FB8-5AD0-C74E-89F9-A74945FAE87A}" srcOrd="1" destOrd="0" presId="urn:microsoft.com/office/officeart/2005/8/layout/process1"/>
    <dgm:cxn modelId="{B90EE7B9-B32B-462B-842E-3EB60E288113}" type="presOf" srcId="{69E9E52E-4259-0741-BBDE-065178E41539}" destId="{E8932D4A-764F-D84F-8FAC-CEADE2C587D9}" srcOrd="1" destOrd="0" presId="urn:microsoft.com/office/officeart/2005/8/layout/process1"/>
    <dgm:cxn modelId="{7395E7FB-684D-AD4A-B166-225F68E3B5A3}" type="presOf" srcId="{C3584ABD-DF1F-174A-8D7C-0820E26B25A9}" destId="{96031F3B-BA19-3D40-8D68-1566EE63615D}" srcOrd="0" destOrd="0" presId="urn:microsoft.com/office/officeart/2005/8/layout/process1"/>
    <dgm:cxn modelId="{18687EE5-3678-48EA-91D3-969BB098FF04}" type="presOf" srcId="{69E9E52E-4259-0741-BBDE-065178E41539}" destId="{5A2C37BA-24F1-EF4A-A390-70CFA6766FDD}" srcOrd="0" destOrd="0" presId="urn:microsoft.com/office/officeart/2005/8/layout/process1"/>
    <dgm:cxn modelId="{58E7837C-04DB-5546-8EA0-0BD6469B958F}" type="presOf" srcId="{EDE5B4C7-07CA-AF47-B826-34C8DAC5D090}" destId="{FBF747A6-B627-A948-A100-0C1977EF2412}" srcOrd="0" destOrd="0" presId="urn:microsoft.com/office/officeart/2005/8/layout/process1"/>
    <dgm:cxn modelId="{5EA6C735-DE42-4C51-ABF0-CF1FD3E6C1F0}" type="presOf" srcId="{AAFE25AA-404C-4B5C-9C71-00B7A2BBE5E1}" destId="{A46E7E3F-EBB8-4AD1-8036-C31C3FEE6065}" srcOrd="0" destOrd="0" presId="urn:microsoft.com/office/officeart/2005/8/layout/process1"/>
    <dgm:cxn modelId="{861BBA0A-9249-EE4F-B468-AFC1DEFDC879}" type="presParOf" srcId="{FBF747A6-B627-A948-A100-0C1977EF2412}" destId="{D97C6723-8539-3A47-AF20-5E8C2C2105E5}" srcOrd="0" destOrd="0" presId="urn:microsoft.com/office/officeart/2005/8/layout/process1"/>
    <dgm:cxn modelId="{CB6D0CF2-3F60-2F40-B45A-C046D93B3F5B}" type="presParOf" srcId="{FBF747A6-B627-A948-A100-0C1977EF2412}" destId="{9A8EA496-E726-3244-AA37-347F5F423850}" srcOrd="1" destOrd="0" presId="urn:microsoft.com/office/officeart/2005/8/layout/process1"/>
    <dgm:cxn modelId="{198B0F99-62D9-314E-95F7-8E50614E6006}" type="presParOf" srcId="{9A8EA496-E726-3244-AA37-347F5F423850}" destId="{D770055D-1D36-A34C-B90C-98FE7857C62B}" srcOrd="0" destOrd="0" presId="urn:microsoft.com/office/officeart/2005/8/layout/process1"/>
    <dgm:cxn modelId="{6F0C0E0F-D35C-3D4B-8D45-FBA41CE01861}" type="presParOf" srcId="{FBF747A6-B627-A948-A100-0C1977EF2412}" destId="{9BF9614E-285C-5541-9205-1C0864CB3146}" srcOrd="2" destOrd="0" presId="urn:microsoft.com/office/officeart/2005/8/layout/process1"/>
    <dgm:cxn modelId="{9A8172AF-D899-3546-9764-A08A08E53915}" type="presParOf" srcId="{FBF747A6-B627-A948-A100-0C1977EF2412}" destId="{18447AD6-8CC3-B446-A939-FD050AD4DA16}" srcOrd="3" destOrd="0" presId="urn:microsoft.com/office/officeart/2005/8/layout/process1"/>
    <dgm:cxn modelId="{14EA313E-BB31-7246-8512-EDA15CEA0EF7}" type="presParOf" srcId="{18447AD6-8CC3-B446-A939-FD050AD4DA16}" destId="{FBA31FB8-5AD0-C74E-89F9-A74945FAE87A}" srcOrd="0" destOrd="0" presId="urn:microsoft.com/office/officeart/2005/8/layout/process1"/>
    <dgm:cxn modelId="{4B6CCA31-2D70-0646-8222-60B10A883A59}" type="presParOf" srcId="{FBF747A6-B627-A948-A100-0C1977EF2412}" destId="{96031F3B-BA19-3D40-8D68-1566EE63615D}" srcOrd="4" destOrd="0" presId="urn:microsoft.com/office/officeart/2005/8/layout/process1"/>
    <dgm:cxn modelId="{03AD27EC-A072-4322-804B-5BBFFB68D210}" type="presParOf" srcId="{FBF747A6-B627-A948-A100-0C1977EF2412}" destId="{5A2C37BA-24F1-EF4A-A390-70CFA6766FDD}" srcOrd="5" destOrd="0" presId="urn:microsoft.com/office/officeart/2005/8/layout/process1"/>
    <dgm:cxn modelId="{FAB33524-8B38-40AC-9A53-2C571A09C194}" type="presParOf" srcId="{5A2C37BA-24F1-EF4A-A390-70CFA6766FDD}" destId="{E8932D4A-764F-D84F-8FAC-CEADE2C587D9}" srcOrd="0" destOrd="0" presId="urn:microsoft.com/office/officeart/2005/8/layout/process1"/>
    <dgm:cxn modelId="{FD555642-A67B-45DB-AF7F-DB6DAB067E1D}" type="presParOf" srcId="{FBF747A6-B627-A948-A100-0C1977EF2412}" destId="{A46E7E3F-EBB8-4AD1-8036-C31C3FEE606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DF372-2B59-AC45-94C5-32688820A371}">
      <dsp:nvSpPr>
        <dsp:cNvPr id="0" name=""/>
        <dsp:cNvSpPr/>
      </dsp:nvSpPr>
      <dsp:spPr>
        <a:xfrm>
          <a:off x="4018" y="949028"/>
          <a:ext cx="1245691" cy="16468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HR receives document</a:t>
          </a:r>
          <a:endParaRPr lang="en-US" sz="1800" kern="1200" dirty="0"/>
        </a:p>
      </dsp:txBody>
      <dsp:txXfrm>
        <a:off x="40503" y="985513"/>
        <a:ext cx="1172721" cy="1573860"/>
      </dsp:txXfrm>
    </dsp:sp>
    <dsp:sp modelId="{D05C564D-4E23-E84D-B965-CFCA85961F28}">
      <dsp:nvSpPr>
        <dsp:cNvPr id="0" name=""/>
        <dsp:cNvSpPr/>
      </dsp:nvSpPr>
      <dsp:spPr>
        <a:xfrm>
          <a:off x="1374278" y="1617978"/>
          <a:ext cx="264086" cy="30893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374278" y="1679764"/>
        <a:ext cx="184860" cy="185359"/>
      </dsp:txXfrm>
    </dsp:sp>
    <dsp:sp modelId="{A41CD84A-F81C-2841-9ED5-8D01A3ABF715}">
      <dsp:nvSpPr>
        <dsp:cNvPr id="0" name=""/>
        <dsp:cNvSpPr/>
      </dsp:nvSpPr>
      <dsp:spPr>
        <a:xfrm>
          <a:off x="1747986" y="949028"/>
          <a:ext cx="1245691" cy="16468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HR scans or files document</a:t>
          </a:r>
          <a:endParaRPr lang="en-US" sz="1800" kern="1200" dirty="0"/>
        </a:p>
      </dsp:txBody>
      <dsp:txXfrm>
        <a:off x="1784471" y="985513"/>
        <a:ext cx="1172721" cy="1573860"/>
      </dsp:txXfrm>
    </dsp:sp>
    <dsp:sp modelId="{D69D6EEC-9E85-DD40-B6A7-320264C32669}">
      <dsp:nvSpPr>
        <dsp:cNvPr id="0" name=""/>
        <dsp:cNvSpPr/>
      </dsp:nvSpPr>
      <dsp:spPr>
        <a:xfrm>
          <a:off x="3118246" y="1617978"/>
          <a:ext cx="264086" cy="30893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118246" y="1679764"/>
        <a:ext cx="184860" cy="185359"/>
      </dsp:txXfrm>
    </dsp:sp>
    <dsp:sp modelId="{3314CEE1-03B0-1B4E-903E-4B0E11E28B7F}">
      <dsp:nvSpPr>
        <dsp:cNvPr id="0" name=""/>
        <dsp:cNvSpPr/>
      </dsp:nvSpPr>
      <dsp:spPr>
        <a:xfrm>
          <a:off x="3491954" y="949028"/>
          <a:ext cx="1245691" cy="16468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HR manually indexes document</a:t>
          </a:r>
          <a:endParaRPr lang="en-US" sz="1800" kern="1200" dirty="0"/>
        </a:p>
      </dsp:txBody>
      <dsp:txXfrm>
        <a:off x="3528439" y="985513"/>
        <a:ext cx="1172721" cy="1573860"/>
      </dsp:txXfrm>
    </dsp:sp>
    <dsp:sp modelId="{EFE41EF2-F19F-754E-B5ED-06221EAA5A7A}">
      <dsp:nvSpPr>
        <dsp:cNvPr id="0" name=""/>
        <dsp:cNvSpPr/>
      </dsp:nvSpPr>
      <dsp:spPr>
        <a:xfrm>
          <a:off x="4862214" y="1617978"/>
          <a:ext cx="264086" cy="30893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862214" y="1679764"/>
        <a:ext cx="184860" cy="185359"/>
      </dsp:txXfrm>
    </dsp:sp>
    <dsp:sp modelId="{F9FEDE76-BBFF-3246-BD7F-532BD96F562C}">
      <dsp:nvSpPr>
        <dsp:cNvPr id="0" name=""/>
        <dsp:cNvSpPr/>
      </dsp:nvSpPr>
      <dsp:spPr>
        <a:xfrm>
          <a:off x="5235922" y="949028"/>
          <a:ext cx="1245691" cy="16468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HR adds to master records log</a:t>
          </a:r>
          <a:endParaRPr lang="en-US" sz="1800" kern="1200" dirty="0"/>
        </a:p>
      </dsp:txBody>
      <dsp:txXfrm>
        <a:off x="5272407" y="985513"/>
        <a:ext cx="1172721" cy="1573860"/>
      </dsp:txXfrm>
    </dsp:sp>
    <dsp:sp modelId="{8C165B93-5FB0-194A-BD22-5DD08EE3BD2A}">
      <dsp:nvSpPr>
        <dsp:cNvPr id="0" name=""/>
        <dsp:cNvSpPr/>
      </dsp:nvSpPr>
      <dsp:spPr>
        <a:xfrm>
          <a:off x="6606182" y="1617978"/>
          <a:ext cx="264086" cy="308931"/>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606182" y="1679764"/>
        <a:ext cx="184860" cy="185359"/>
      </dsp:txXfrm>
    </dsp:sp>
    <dsp:sp modelId="{7EE97855-55E4-4F43-B57A-0D0993194EB6}">
      <dsp:nvSpPr>
        <dsp:cNvPr id="0" name=""/>
        <dsp:cNvSpPr/>
      </dsp:nvSpPr>
      <dsp:spPr>
        <a:xfrm>
          <a:off x="6979890" y="949028"/>
          <a:ext cx="1245691" cy="16468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HR destroys according to retention schedule </a:t>
          </a:r>
          <a:endParaRPr lang="en-US" sz="1800" kern="1200" dirty="0"/>
        </a:p>
      </dsp:txBody>
      <dsp:txXfrm>
        <a:off x="7016375" y="985513"/>
        <a:ext cx="1172721" cy="1573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C6723-8539-3A47-AF20-5E8C2C2105E5}">
      <dsp:nvSpPr>
        <dsp:cNvPr id="0" name=""/>
        <dsp:cNvSpPr/>
      </dsp:nvSpPr>
      <dsp:spPr>
        <a:xfrm>
          <a:off x="3616" y="1186896"/>
          <a:ext cx="1581224" cy="117109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HR receives document</a:t>
          </a:r>
          <a:endParaRPr lang="en-US" sz="1800" kern="1200" dirty="0"/>
        </a:p>
      </dsp:txBody>
      <dsp:txXfrm>
        <a:off x="37916" y="1221196"/>
        <a:ext cx="1512624" cy="1102494"/>
      </dsp:txXfrm>
    </dsp:sp>
    <dsp:sp modelId="{9A8EA496-E726-3244-AA37-347F5F423850}">
      <dsp:nvSpPr>
        <dsp:cNvPr id="0" name=""/>
        <dsp:cNvSpPr/>
      </dsp:nvSpPr>
      <dsp:spPr>
        <a:xfrm>
          <a:off x="1742963" y="1576372"/>
          <a:ext cx="335219" cy="39214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42963" y="1654801"/>
        <a:ext cx="234653" cy="235285"/>
      </dsp:txXfrm>
    </dsp:sp>
    <dsp:sp modelId="{9BF9614E-285C-5541-9205-1C0864CB3146}">
      <dsp:nvSpPr>
        <dsp:cNvPr id="0" name=""/>
        <dsp:cNvSpPr/>
      </dsp:nvSpPr>
      <dsp:spPr>
        <a:xfrm>
          <a:off x="2217330" y="1186896"/>
          <a:ext cx="1581224" cy="117109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HR scans document</a:t>
          </a:r>
          <a:endParaRPr lang="en-US" sz="1800" kern="1200" dirty="0"/>
        </a:p>
      </dsp:txBody>
      <dsp:txXfrm>
        <a:off x="2251630" y="1221196"/>
        <a:ext cx="1512624" cy="1102494"/>
      </dsp:txXfrm>
    </dsp:sp>
    <dsp:sp modelId="{18447AD6-8CC3-B446-A939-FD050AD4DA16}">
      <dsp:nvSpPr>
        <dsp:cNvPr id="0" name=""/>
        <dsp:cNvSpPr/>
      </dsp:nvSpPr>
      <dsp:spPr>
        <a:xfrm>
          <a:off x="3956677" y="1576372"/>
          <a:ext cx="335219" cy="39214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56677" y="1654801"/>
        <a:ext cx="234653" cy="235285"/>
      </dsp:txXfrm>
    </dsp:sp>
    <dsp:sp modelId="{96031F3B-BA19-3D40-8D68-1566EE63615D}">
      <dsp:nvSpPr>
        <dsp:cNvPr id="0" name=""/>
        <dsp:cNvSpPr/>
      </dsp:nvSpPr>
      <dsp:spPr>
        <a:xfrm>
          <a:off x="4431044" y="1186896"/>
          <a:ext cx="1581224" cy="117109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HR enters document type and name</a:t>
          </a:r>
          <a:endParaRPr lang="en-US" sz="1800" kern="1200" dirty="0"/>
        </a:p>
      </dsp:txBody>
      <dsp:txXfrm>
        <a:off x="4465344" y="1221196"/>
        <a:ext cx="1512624" cy="1102494"/>
      </dsp:txXfrm>
    </dsp:sp>
    <dsp:sp modelId="{5A2C37BA-24F1-EF4A-A390-70CFA6766FDD}">
      <dsp:nvSpPr>
        <dsp:cNvPr id="0" name=""/>
        <dsp:cNvSpPr/>
      </dsp:nvSpPr>
      <dsp:spPr>
        <a:xfrm>
          <a:off x="6170391" y="1576372"/>
          <a:ext cx="335219" cy="392143"/>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170391" y="1654801"/>
        <a:ext cx="234653" cy="235285"/>
      </dsp:txXfrm>
    </dsp:sp>
    <dsp:sp modelId="{A46E7E3F-EBB8-4AD1-8036-C31C3FEE6065}">
      <dsp:nvSpPr>
        <dsp:cNvPr id="0" name=""/>
        <dsp:cNvSpPr/>
      </dsp:nvSpPr>
      <dsp:spPr>
        <a:xfrm>
          <a:off x="6644759" y="1186896"/>
          <a:ext cx="1581224" cy="117109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HR destroys according to retention schedule</a:t>
          </a:r>
          <a:endParaRPr lang="en-US" sz="1800" kern="1200" dirty="0"/>
        </a:p>
      </dsp:txBody>
      <dsp:txXfrm>
        <a:off x="6679059" y="1221196"/>
        <a:ext cx="1512624" cy="11024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FFDFCE5-EAB4-6C4A-98CA-816B5F5A4086}" type="datetimeFigureOut">
              <a:rPr lang="en-US" smtClean="0"/>
              <a:t>8/18/2014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01F0B00A-4E44-D344-BCE7-E9F18610BF62}" type="slidenum">
              <a:rPr lang="en-US" smtClean="0"/>
              <a:t>‹#›</a:t>
            </a:fld>
            <a:endParaRPr lang="en-US"/>
          </a:p>
        </p:txBody>
      </p:sp>
    </p:spTree>
    <p:extLst>
      <p:ext uri="{BB962C8B-B14F-4D97-AF65-F5344CB8AC3E}">
        <p14:creationId xmlns:p14="http://schemas.microsoft.com/office/powerpoint/2010/main" val="3641792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750EA12-4C35-AA4A-BA9A-675775B63B20}" type="datetimeFigureOut">
              <a:rPr lang="en-US" smtClean="0"/>
              <a:t>8/18/2014</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CB5C6BC-54A8-E646-8881-0FF071EE150A}" type="slidenum">
              <a:rPr lang="en-US" smtClean="0"/>
              <a:t>‹#›</a:t>
            </a:fld>
            <a:endParaRPr lang="en-US"/>
          </a:p>
        </p:txBody>
      </p:sp>
    </p:spTree>
    <p:extLst>
      <p:ext uri="{BB962C8B-B14F-4D97-AF65-F5344CB8AC3E}">
        <p14:creationId xmlns:p14="http://schemas.microsoft.com/office/powerpoint/2010/main" val="3791176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5C6BC-54A8-E646-8881-0FF071EE150A}" type="slidenum">
              <a:rPr lang="en-US" smtClean="0"/>
              <a:t>1</a:t>
            </a:fld>
            <a:endParaRPr lang="en-US"/>
          </a:p>
        </p:txBody>
      </p:sp>
    </p:spTree>
    <p:extLst>
      <p:ext uri="{BB962C8B-B14F-4D97-AF65-F5344CB8AC3E}">
        <p14:creationId xmlns:p14="http://schemas.microsoft.com/office/powerpoint/2010/main" val="2888203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18</a:t>
            </a:fld>
            <a:endParaRPr lang="en-US"/>
          </a:p>
        </p:txBody>
      </p:sp>
    </p:spTree>
    <p:extLst>
      <p:ext uri="{BB962C8B-B14F-4D97-AF65-F5344CB8AC3E}">
        <p14:creationId xmlns:p14="http://schemas.microsoft.com/office/powerpoint/2010/main" val="184301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 this phase, the project owner should work with IT to diagram processes. The project owner should also collaborate with</a:t>
            </a:r>
          </a:p>
          <a:p>
            <a:r>
              <a:rPr lang="en-US" sz="1200" b="0" i="0" u="none" strike="noStrike" kern="1200" baseline="0" dirty="0" smtClean="0">
                <a:solidFill>
                  <a:schemeClr val="tx1"/>
                </a:solidFill>
                <a:latin typeface="+mn-lt"/>
                <a:ea typeface="+mn-ea"/>
                <a:cs typeface="+mn-cs"/>
              </a:rPr>
              <a:t>end users to make sure essential components and departmental requirements are not lost.</a:t>
            </a:r>
            <a:endParaRPr lang="en-US" dirty="0" smtClean="0"/>
          </a:p>
          <a:p>
            <a:endParaRPr lang="en-US" dirty="0" smtClean="0"/>
          </a:p>
          <a:p>
            <a:r>
              <a:rPr lang="en-US" dirty="0" smtClean="0"/>
              <a:t>Eliminate duplication of work </a:t>
            </a:r>
          </a:p>
          <a:p>
            <a:r>
              <a:rPr lang="en-US" dirty="0" smtClean="0"/>
              <a:t>Agree</a:t>
            </a:r>
            <a:r>
              <a:rPr lang="en-US" baseline="0" dirty="0" smtClean="0"/>
              <a:t> on steps that can be automated – remove unnecessary manual steps</a:t>
            </a:r>
          </a:p>
          <a:p>
            <a:r>
              <a:rPr lang="en-US" baseline="0" dirty="0" smtClean="0"/>
              <a:t>Grab metadata at the right point to eliminate manual keying</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21</a:t>
            </a:fld>
            <a:endParaRPr lang="en-US"/>
          </a:p>
        </p:txBody>
      </p:sp>
    </p:spTree>
    <p:extLst>
      <p:ext uri="{BB962C8B-B14F-4D97-AF65-F5344CB8AC3E}">
        <p14:creationId xmlns:p14="http://schemas.microsoft.com/office/powerpoint/2010/main" val="1741227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23</a:t>
            </a:fld>
            <a:endParaRPr lang="en-US"/>
          </a:p>
        </p:txBody>
      </p:sp>
    </p:spTree>
    <p:extLst>
      <p:ext uri="{BB962C8B-B14F-4D97-AF65-F5344CB8AC3E}">
        <p14:creationId xmlns:p14="http://schemas.microsoft.com/office/powerpoint/2010/main" val="4098594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Fields:</a:t>
            </a:r>
          </a:p>
          <a:p>
            <a:r>
              <a:rPr lang="en-US" dirty="0" smtClean="0"/>
              <a:t>Scan/Capture software on steroids</a:t>
            </a:r>
          </a:p>
          <a:p>
            <a:r>
              <a:rPr lang="en-US" dirty="0" smtClean="0"/>
              <a:t>Process and split batch jobs</a:t>
            </a:r>
          </a:p>
          <a:p>
            <a:r>
              <a:rPr lang="en-US" dirty="0" smtClean="0"/>
              <a:t>Read from scanned images – Barcode, Zone OCR</a:t>
            </a:r>
          </a:p>
          <a:p>
            <a:r>
              <a:rPr lang="en-US" dirty="0" smtClean="0"/>
              <a:t>Identify documents, forms</a:t>
            </a:r>
          </a:p>
          <a:p>
            <a:r>
              <a:rPr lang="en-US" dirty="0" smtClean="0"/>
              <a:t>Agent</a:t>
            </a:r>
          </a:p>
          <a:p>
            <a:endParaRPr lang="en-US" dirty="0" smtClean="0"/>
          </a:p>
          <a:p>
            <a:r>
              <a:rPr lang="en-US" dirty="0" smtClean="0"/>
              <a:t>Workflow:</a:t>
            </a:r>
          </a:p>
          <a:p>
            <a:r>
              <a:rPr lang="en-US" dirty="0" smtClean="0"/>
              <a:t>Automate documents inside repository</a:t>
            </a:r>
          </a:p>
          <a:p>
            <a:r>
              <a:rPr lang="en-US" dirty="0" smtClean="0"/>
              <a:t>Move, create, delete, file, shortcut</a:t>
            </a:r>
          </a:p>
          <a:p>
            <a:r>
              <a:rPr lang="en-US" dirty="0" smtClean="0"/>
              <a:t>Send email, escalation, deadlines</a:t>
            </a:r>
          </a:p>
          <a:p>
            <a:r>
              <a:rPr lang="en-US" dirty="0" smtClean="0"/>
              <a:t>Integrate with external data sources</a:t>
            </a:r>
          </a:p>
          <a:p>
            <a:r>
              <a:rPr lang="en-US" dirty="0" smtClean="0"/>
              <a:t>Scripting</a:t>
            </a:r>
          </a:p>
          <a:p>
            <a:endParaRPr lang="en-US" dirty="0" smtClean="0"/>
          </a:p>
          <a:p>
            <a:r>
              <a:rPr lang="en-US" dirty="0" smtClean="0"/>
              <a:t>Forms:</a:t>
            </a:r>
          </a:p>
          <a:p>
            <a:r>
              <a:rPr lang="en-US" dirty="0" smtClean="0"/>
              <a:t>Collect input from users</a:t>
            </a:r>
          </a:p>
          <a:p>
            <a:r>
              <a:rPr lang="en-US" dirty="0" smtClean="0"/>
              <a:t>Simple automation – routing and approvals</a:t>
            </a:r>
          </a:p>
          <a:p>
            <a:r>
              <a:rPr lang="en-US" dirty="0" smtClean="0"/>
              <a:t>Trigger Workflows</a:t>
            </a:r>
          </a:p>
          <a:p>
            <a:endParaRPr lang="en-US" dirty="0" smtClean="0"/>
          </a:p>
          <a:p>
            <a:r>
              <a:rPr lang="en-US" dirty="0" smtClean="0"/>
              <a:t>RME:</a:t>
            </a:r>
          </a:p>
          <a:p>
            <a:r>
              <a:rPr lang="en-US" dirty="0" smtClean="0"/>
              <a:t>Automate the tracking of documents towards destruction</a:t>
            </a:r>
          </a:p>
          <a:p>
            <a:r>
              <a:rPr lang="en-US" dirty="0" smtClean="0"/>
              <a:t>Automate retention policies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24</a:t>
            </a:fld>
            <a:endParaRPr lang="en-US"/>
          </a:p>
        </p:txBody>
      </p:sp>
    </p:spTree>
    <p:extLst>
      <p:ext uri="{BB962C8B-B14F-4D97-AF65-F5344CB8AC3E}">
        <p14:creationId xmlns:p14="http://schemas.microsoft.com/office/powerpoint/2010/main" val="4211303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Bad physical process = bad automated process</a:t>
            </a:r>
          </a:p>
          <a:p>
            <a:r>
              <a:rPr lang="en-US" dirty="0" smtClean="0"/>
              <a:t>Scope creep</a:t>
            </a:r>
          </a:p>
          <a:p>
            <a:r>
              <a:rPr lang="en-US" dirty="0" smtClean="0"/>
              <a:t>Not involving users</a:t>
            </a:r>
          </a:p>
          <a:p>
            <a:r>
              <a:rPr lang="en-US" dirty="0" smtClean="0"/>
              <a:t>Not automating using modular methods</a:t>
            </a: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25</a:t>
            </a:fld>
            <a:endParaRPr lang="en-US"/>
          </a:p>
        </p:txBody>
      </p:sp>
    </p:spTree>
    <p:extLst>
      <p:ext uri="{BB962C8B-B14F-4D97-AF65-F5344CB8AC3E}">
        <p14:creationId xmlns:p14="http://schemas.microsoft.com/office/powerpoint/2010/main" val="1898039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http://ecm.laserfiche.com/business-process-diagram-ebook</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26</a:t>
            </a:fld>
            <a:endParaRPr lang="en-US"/>
          </a:p>
        </p:txBody>
      </p:sp>
    </p:spTree>
    <p:extLst>
      <p:ext uri="{BB962C8B-B14F-4D97-AF65-F5344CB8AC3E}">
        <p14:creationId xmlns:p14="http://schemas.microsoft.com/office/powerpoint/2010/main" val="858380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Business Process</a:t>
            </a:r>
            <a:r>
              <a:rPr lang="en-US" baseline="0" dirty="0" smtClean="0"/>
              <a:t> Automation: http://www.laserfiche.com/ECMBlog/Article/what-is-business-process-automation-bpa</a:t>
            </a:r>
          </a:p>
          <a:p>
            <a:r>
              <a:rPr lang="en-US" baseline="0" dirty="0" smtClean="0"/>
              <a:t>5 Bad Pieces of Advice: http://www.laserfiche.com/ECMBlog/Article/5-bad-pieces-of-advice-about-business-process-automation</a:t>
            </a:r>
            <a:endParaRPr lang="en-US" dirty="0" smtClean="0"/>
          </a:p>
          <a:p>
            <a:r>
              <a:rPr lang="en-US" dirty="0" smtClean="0"/>
              <a:t>How to Diagram Your Business Process:</a:t>
            </a:r>
            <a:r>
              <a:rPr lang="en-US" baseline="0" dirty="0" smtClean="0"/>
              <a:t> http://www.laserfiche.com/solutionexchange/article/how-to-diagram-your-business-process </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27</a:t>
            </a:fld>
            <a:endParaRPr lang="en-US"/>
          </a:p>
        </p:txBody>
      </p:sp>
    </p:spTree>
    <p:extLst>
      <p:ext uri="{BB962C8B-B14F-4D97-AF65-F5344CB8AC3E}">
        <p14:creationId xmlns:p14="http://schemas.microsoft.com/office/powerpoint/2010/main" val="138960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Business Process</a:t>
            </a:r>
            <a:r>
              <a:rPr lang="en-US" baseline="0" dirty="0" smtClean="0"/>
              <a:t> Automation: http://www.laserfiche.com/ECMBlog/Article/what-is-business-process-automation-bpa</a:t>
            </a:r>
          </a:p>
          <a:p>
            <a:r>
              <a:rPr lang="en-US" baseline="0" dirty="0" smtClean="0"/>
              <a:t>5 Bad Pieces of Advice: http://www.laserfiche.com/ECMBlog/Article/5-bad-pieces-of-advice-about-business-process-automation</a:t>
            </a:r>
            <a:endParaRPr lang="en-US" dirty="0" smtClean="0"/>
          </a:p>
          <a:p>
            <a:r>
              <a:rPr lang="en-US" dirty="0" smtClean="0"/>
              <a:t>How to Diagram Your Business Process:</a:t>
            </a:r>
            <a:r>
              <a:rPr lang="en-US" baseline="0" dirty="0" smtClean="0"/>
              <a:t> http://www.laserfiche.com/solutionexchange/article/how-to-diagram-your-business-process </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28</a:t>
            </a:fld>
            <a:endParaRPr lang="en-US"/>
          </a:p>
        </p:txBody>
      </p:sp>
    </p:spTree>
    <p:extLst>
      <p:ext uri="{BB962C8B-B14F-4D97-AF65-F5344CB8AC3E}">
        <p14:creationId xmlns:p14="http://schemas.microsoft.com/office/powerpoint/2010/main" val="1389606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Business Process</a:t>
            </a:r>
            <a:r>
              <a:rPr lang="en-US" baseline="0" dirty="0" smtClean="0"/>
              <a:t> Automation: http://www.laserfiche.com/ECMBlog/Article/what-is-business-process-automation-bpa</a:t>
            </a:r>
          </a:p>
          <a:p>
            <a:r>
              <a:rPr lang="en-US" baseline="0" dirty="0" smtClean="0"/>
              <a:t>5 Bad Pieces of Advice: http://www.laserfiche.com/ECMBlog/Article/5-bad-pieces-of-advice-about-business-process-automation</a:t>
            </a:r>
            <a:endParaRPr lang="en-US" dirty="0" smtClean="0"/>
          </a:p>
          <a:p>
            <a:r>
              <a:rPr lang="en-US" dirty="0" smtClean="0"/>
              <a:t>How to Diagram Your Business Process:</a:t>
            </a:r>
            <a:r>
              <a:rPr lang="en-US" baseline="0" dirty="0" smtClean="0"/>
              <a:t> http://www.laserfiche.com/solutionexchange/article/how-to-diagram-your-business-process </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29</a:t>
            </a:fld>
            <a:endParaRPr lang="en-US"/>
          </a:p>
        </p:txBody>
      </p:sp>
    </p:spTree>
    <p:extLst>
      <p:ext uri="{BB962C8B-B14F-4D97-AF65-F5344CB8AC3E}">
        <p14:creationId xmlns:p14="http://schemas.microsoft.com/office/powerpoint/2010/main" val="138960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30</a:t>
            </a:fld>
            <a:endParaRPr lang="en-US"/>
          </a:p>
        </p:txBody>
      </p:sp>
    </p:spTree>
    <p:extLst>
      <p:ext uri="{BB962C8B-B14F-4D97-AF65-F5344CB8AC3E}">
        <p14:creationId xmlns:p14="http://schemas.microsoft.com/office/powerpoint/2010/main" val="413112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Quick wins provide project momentum by driving early value and improved ROI. They also provide confidence to the broader organization that the project is viable and should be supported. On</a:t>
            </a:r>
            <a:r>
              <a:rPr lang="en-US" sz="1200" b="0" i="0" kern="1200" baseline="0" dirty="0" smtClean="0">
                <a:solidFill>
                  <a:schemeClr val="tx1"/>
                </a:solidFill>
                <a:effectLst/>
                <a:latin typeface="+mn-lt"/>
                <a:ea typeface="+mn-ea"/>
                <a:cs typeface="+mn-cs"/>
              </a:rPr>
              <a:t> a large project, they show immediate value by GETTING SOMETHING DONE.</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you’re</a:t>
            </a:r>
            <a:r>
              <a:rPr lang="en-US" sz="1200" b="0" i="0" kern="1200" baseline="0" dirty="0" smtClean="0">
                <a:solidFill>
                  <a:schemeClr val="tx1"/>
                </a:solidFill>
                <a:effectLst/>
                <a:latin typeface="+mn-lt"/>
                <a:ea typeface="+mn-ea"/>
                <a:cs typeface="+mn-cs"/>
              </a:rPr>
              <a:t> implementing a project, potential quick wins include: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Eliminating unnecessary steps from a process</a:t>
            </a: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Changing inefficient procedures</a:t>
            </a: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Redesigning forms</a:t>
            </a: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Improving communication between departments</a:t>
            </a: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Introducing process efficiencies through small process</a:t>
            </a:r>
            <a:r>
              <a:rPr lang="en-US" sz="1200" b="0" i="0" kern="1200" baseline="0" dirty="0" smtClean="0">
                <a:solidFill>
                  <a:schemeClr val="tx1"/>
                </a:solidFill>
                <a:effectLst/>
                <a:latin typeface="+mn-lt"/>
                <a:ea typeface="+mn-ea"/>
                <a:cs typeface="+mn-cs"/>
              </a:rPr>
              <a:t> changes</a:t>
            </a:r>
            <a:endParaRPr lang="en-US" sz="1200" b="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Start using available features in software that have not been implemented yet</a:t>
            </a: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Providing training on best practices</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5</a:t>
            </a:fld>
            <a:endParaRPr lang="en-US"/>
          </a:p>
        </p:txBody>
      </p:sp>
    </p:spTree>
    <p:extLst>
      <p:ext uri="{BB962C8B-B14F-4D97-AF65-F5344CB8AC3E}">
        <p14:creationId xmlns:p14="http://schemas.microsoft.com/office/powerpoint/2010/main" val="294227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Background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-HR is decentralized at TAMU. Every department, college, campus, etc. has their own HR department.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-Every HR department is facing increasing pressure to adhere to the university’s records retention policies for every document type.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-Right now a majority of the HR departments are storing everything as paper or maybe just scanning to shared drives as PDF.</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-Very few departments even regard the retention policy. If they do, then they are just looking at which document type has the longest retention period, and keeping all document types for that period of time. </a:t>
            </a:r>
          </a:p>
          <a:p>
            <a:r>
              <a:rPr lang="en-US" sz="1200" kern="1200" dirty="0" smtClean="0">
                <a:solidFill>
                  <a:schemeClr val="tx1"/>
                </a:solidFill>
                <a:effectLst/>
                <a:latin typeface="+mn-lt"/>
                <a:ea typeface="+mn-ea"/>
                <a:cs typeface="+mn-cs"/>
              </a:rPr>
              <a:t>                IE: We keep Resumes for 3 years, Performance Review for 5 years, and W4s for 7 years. Instead of destroying Resumes after 3 years, they wait until 7 years have passed and destroy everything.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-Attached is a document that outlines the different records categories that HR has to have.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a lot of departments looking at HR right now and this would be an excellent way to showcase why LF is different than scanning to a network folder.</a:t>
            </a:r>
          </a:p>
          <a:p>
            <a:r>
              <a:rPr lang="en-US" sz="1200" kern="1200" dirty="0" smtClean="0">
                <a:solidFill>
                  <a:schemeClr val="tx1"/>
                </a:solidFill>
                <a:effectLst/>
                <a:latin typeface="+mn-lt"/>
                <a:ea typeface="+mn-ea"/>
                <a:cs typeface="+mn-cs"/>
              </a:rPr>
              <a:t> </a:t>
            </a:r>
            <a:endParaRPr lang="en-US" baseline="0" dirty="0" smtClean="0"/>
          </a:p>
          <a:p>
            <a:r>
              <a:rPr lang="en-US" baseline="0" dirty="0" smtClean="0"/>
              <a:t>Make sure to point out: this process can plug into any retention schedule/retention rule (just change the token)</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6</a:t>
            </a:fld>
            <a:endParaRPr lang="en-US"/>
          </a:p>
        </p:txBody>
      </p:sp>
    </p:spTree>
    <p:extLst>
      <p:ext uri="{BB962C8B-B14F-4D97-AF65-F5344CB8AC3E}">
        <p14:creationId xmlns:p14="http://schemas.microsoft.com/office/powerpoint/2010/main" val="41439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project leaders should</a:t>
            </a:r>
            <a:r>
              <a:rPr lang="en-US" baseline="0" dirty="0" smtClean="0"/>
              <a:t> be able to effectively communicate with all involved departments, including IT. They should understand the needs of end users who will be using the new system daily, express the value of automation to different departments, employees and stakeholders, and identify early advocates of automation and enlist their help in gaining support.</a:t>
            </a:r>
          </a:p>
          <a:p>
            <a:endParaRPr lang="en-US" baseline="0" dirty="0" smtClean="0"/>
          </a:p>
          <a:p>
            <a:r>
              <a:rPr lang="en-US" baseline="0" dirty="0" smtClean="0"/>
              <a:t>RUN SMARTER EXAMPLE – JOANNA VS ME</a:t>
            </a:r>
          </a:p>
        </p:txBody>
      </p:sp>
      <p:sp>
        <p:nvSpPr>
          <p:cNvPr id="4" name="Slide Number Placeholder 3"/>
          <p:cNvSpPr>
            <a:spLocks noGrp="1"/>
          </p:cNvSpPr>
          <p:nvPr>
            <p:ph type="sldNum" sz="quarter" idx="10"/>
          </p:nvPr>
        </p:nvSpPr>
        <p:spPr/>
        <p:txBody>
          <a:bodyPr/>
          <a:lstStyle/>
          <a:p>
            <a:fld id="{ACB5C6BC-54A8-E646-8881-0FF071EE150A}" type="slidenum">
              <a:rPr lang="en-US" smtClean="0"/>
              <a:t>8</a:t>
            </a:fld>
            <a:endParaRPr lang="en-US"/>
          </a:p>
        </p:txBody>
      </p:sp>
    </p:spTree>
    <p:extLst>
      <p:ext uri="{BB962C8B-B14F-4D97-AF65-F5344CB8AC3E}">
        <p14:creationId xmlns:p14="http://schemas.microsoft.com/office/powerpoint/2010/main" val="53089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 skip this …</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9</a:t>
            </a:fld>
            <a:endParaRPr lang="en-US"/>
          </a:p>
        </p:txBody>
      </p:sp>
    </p:spTree>
    <p:extLst>
      <p:ext uri="{BB962C8B-B14F-4D97-AF65-F5344CB8AC3E}">
        <p14:creationId xmlns:p14="http://schemas.microsoft.com/office/powerpoint/2010/main" val="331909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project champion should obtain support from all involved departments to realize the full time- and cost-savings of automation. If you automate a process and people work around it, would you say your project was a success?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project owner should seek out supporters in other departments who are frustrated by the manual process, such as</a:t>
            </a:r>
          </a:p>
          <a:p>
            <a:r>
              <a:rPr lang="en-US" sz="1200" b="0" i="0" u="none" strike="noStrike" kern="1200" baseline="0" dirty="0" smtClean="0">
                <a:solidFill>
                  <a:schemeClr val="tx1"/>
                </a:solidFill>
                <a:latin typeface="+mn-lt"/>
                <a:ea typeface="+mn-ea"/>
                <a:cs typeface="+mn-cs"/>
              </a:rPr>
              <a:t>department heads who must constantly walk forms from one desk to another. These people will be most likely to advocate for change and spread support across other units in the organization.</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11</a:t>
            </a:fld>
            <a:endParaRPr lang="en-US"/>
          </a:p>
        </p:txBody>
      </p:sp>
    </p:spTree>
    <p:extLst>
      <p:ext uri="{BB962C8B-B14F-4D97-AF65-F5344CB8AC3E}">
        <p14:creationId xmlns:p14="http://schemas.microsoft.com/office/powerpoint/2010/main" val="2286937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to managers</a:t>
            </a:r>
            <a:r>
              <a:rPr lang="en-US" baseline="0" dirty="0" smtClean="0"/>
              <a:t> about how it will be easier to get information</a:t>
            </a:r>
          </a:p>
          <a:p>
            <a:r>
              <a:rPr lang="en-US" baseline="0" dirty="0" smtClean="0"/>
              <a:t>Talk to HR techs about how retention will be automatically enforced and there will be no data entry</a:t>
            </a:r>
          </a:p>
          <a:p>
            <a:r>
              <a:rPr lang="en-US" baseline="0" dirty="0" smtClean="0"/>
              <a:t>Talk to senior management about retention/governance &amp; compliance</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12</a:t>
            </a:fld>
            <a:endParaRPr lang="en-US"/>
          </a:p>
        </p:txBody>
      </p:sp>
    </p:spTree>
    <p:extLst>
      <p:ext uri="{BB962C8B-B14F-4D97-AF65-F5344CB8AC3E}">
        <p14:creationId xmlns:p14="http://schemas.microsoft.com/office/powerpoint/2010/main" val="1423479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will probably spend the most time on this step)</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b="0" i="0" u="none" strike="noStrike" kern="1200" baseline="0" dirty="0" smtClean="0">
                <a:solidFill>
                  <a:schemeClr val="tx1"/>
                </a:solidFill>
                <a:latin typeface="+mn-lt"/>
                <a:ea typeface="+mn-ea"/>
                <a:cs typeface="+mn-cs"/>
              </a:rPr>
              <a:t>Once department leaders are on board, the project owner should begin obtaining information about the process from end users, stakeholders and any other involved parties. In particular, identifying pain points helps the project owner separate the essential steps of the process from the non-essential ones.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Draw out the requirements here because when you diagram it later – easier. When you have the buy in, you define what makes the project a success. </a:t>
            </a:r>
            <a:endParaRPr lang="en-US" dirty="0" smtClean="0"/>
          </a:p>
          <a:p>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14</a:t>
            </a:fld>
            <a:endParaRPr lang="en-US"/>
          </a:p>
        </p:txBody>
      </p:sp>
    </p:spTree>
    <p:extLst>
      <p:ext uri="{BB962C8B-B14F-4D97-AF65-F5344CB8AC3E}">
        <p14:creationId xmlns:p14="http://schemas.microsoft.com/office/powerpoint/2010/main" val="105672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to be specific here – easy to miss parts or steps that will throw you for a loop later. Be specific of where things are coming from or where they are going. Whole class on just this at the conference! Making coffee</a:t>
            </a:r>
          </a:p>
          <a:p>
            <a:endParaRPr lang="en-US" dirty="0" smtClean="0"/>
          </a:p>
          <a:p>
            <a:r>
              <a:rPr lang="en-US" dirty="0" smtClean="0"/>
              <a:t>Direct</a:t>
            </a:r>
            <a:r>
              <a:rPr lang="en-US" baseline="0" dirty="0" smtClean="0"/>
              <a:t> translation into the software – more detailed you are here, easier things will be later!</a:t>
            </a:r>
            <a:endParaRPr lang="en-US" dirty="0"/>
          </a:p>
        </p:txBody>
      </p:sp>
      <p:sp>
        <p:nvSpPr>
          <p:cNvPr id="4" name="Slide Number Placeholder 3"/>
          <p:cNvSpPr>
            <a:spLocks noGrp="1"/>
          </p:cNvSpPr>
          <p:nvPr>
            <p:ph type="sldNum" sz="quarter" idx="10"/>
          </p:nvPr>
        </p:nvSpPr>
        <p:spPr/>
        <p:txBody>
          <a:bodyPr/>
          <a:lstStyle/>
          <a:p>
            <a:fld id="{ACB5C6BC-54A8-E646-8881-0FF071EE150A}" type="slidenum">
              <a:rPr lang="en-US" smtClean="0"/>
              <a:t>17</a:t>
            </a:fld>
            <a:endParaRPr lang="en-US"/>
          </a:p>
        </p:txBody>
      </p:sp>
    </p:spTree>
    <p:extLst>
      <p:ext uri="{BB962C8B-B14F-4D97-AF65-F5344CB8AC3E}">
        <p14:creationId xmlns:p14="http://schemas.microsoft.com/office/powerpoint/2010/main" val="2571398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32713"/>
            <a:ext cx="7772400" cy="1102519"/>
          </a:xfrm>
        </p:spPr>
        <p:txBody>
          <a:bodyPr>
            <a:normAutofit/>
          </a:bodyPr>
          <a:lstStyle>
            <a:lvl1pPr>
              <a:defRPr sz="3600" b="1">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1602318"/>
            <a:ext cx="6400800" cy="131445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(optional)</a:t>
            </a:r>
            <a:endParaRPr lang="en-US" dirty="0"/>
          </a:p>
        </p:txBody>
      </p:sp>
      <p:sp>
        <p:nvSpPr>
          <p:cNvPr id="10" name="Text Placeholder 9"/>
          <p:cNvSpPr>
            <a:spLocks noGrp="1"/>
          </p:cNvSpPr>
          <p:nvPr>
            <p:ph type="body" sz="quarter" idx="10" hasCustomPrompt="1"/>
          </p:nvPr>
        </p:nvSpPr>
        <p:spPr>
          <a:xfrm>
            <a:off x="2971800" y="3038476"/>
            <a:ext cx="3200400" cy="344312"/>
          </a:xfrm>
        </p:spPr>
        <p:txBody>
          <a:bodyPr>
            <a:noAutofit/>
          </a:bodyPr>
          <a:lstStyle>
            <a:lvl1pPr marL="0" indent="0" algn="ctr">
              <a:buFontTx/>
              <a:buNone/>
              <a:defRPr sz="1600">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Presenter Name</a:t>
            </a:r>
          </a:p>
        </p:txBody>
      </p:sp>
      <p:sp>
        <p:nvSpPr>
          <p:cNvPr id="13" name="Picture Placeholder 12"/>
          <p:cNvSpPr>
            <a:spLocks noGrp="1"/>
          </p:cNvSpPr>
          <p:nvPr>
            <p:ph type="pic" sz="quarter" idx="12" hasCustomPrompt="1"/>
          </p:nvPr>
        </p:nvSpPr>
        <p:spPr>
          <a:xfrm>
            <a:off x="260349" y="4341092"/>
            <a:ext cx="6543771" cy="677332"/>
          </a:xfrm>
        </p:spPr>
        <p:txBody>
          <a:bodyPr>
            <a:normAutofit/>
          </a:bodyPr>
          <a:lstStyle>
            <a:lvl1pPr marL="0" indent="0">
              <a:buNone/>
              <a:defRPr sz="1200" i="1">
                <a:solidFill>
                  <a:schemeClr val="bg1"/>
                </a:solidFill>
              </a:defRPr>
            </a:lvl1pPr>
          </a:lstStyle>
          <a:p>
            <a:r>
              <a:rPr lang="en-US" dirty="0" smtClean="0"/>
              <a:t>Additional Logos (optional)</a:t>
            </a:r>
            <a:endParaRPr lang="en-US" dirty="0"/>
          </a:p>
        </p:txBody>
      </p:sp>
      <p:sp>
        <p:nvSpPr>
          <p:cNvPr id="14" name="Text Placeholder 9"/>
          <p:cNvSpPr>
            <a:spLocks noGrp="1"/>
          </p:cNvSpPr>
          <p:nvPr>
            <p:ph type="body" sz="quarter" idx="13" hasCustomPrompt="1"/>
          </p:nvPr>
        </p:nvSpPr>
        <p:spPr>
          <a:xfrm>
            <a:off x="2971800" y="3382788"/>
            <a:ext cx="3200400" cy="293913"/>
          </a:xfrm>
        </p:spPr>
        <p:txBody>
          <a:bodyPr>
            <a:noAutofit/>
          </a:bodyPr>
          <a:lstStyle>
            <a:lvl1pPr marL="0" indent="0" algn="ctr">
              <a:buFontTx/>
              <a:buNone/>
              <a:defRPr sz="1200" i="1">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Title</a:t>
            </a:r>
          </a:p>
        </p:txBody>
      </p:sp>
    </p:spTree>
    <p:extLst>
      <p:ext uri="{BB962C8B-B14F-4D97-AF65-F5344CB8AC3E}">
        <p14:creationId xmlns:p14="http://schemas.microsoft.com/office/powerpoint/2010/main" val="115831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White Run Smarter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4" hasCustomPrompt="1"/>
          </p:nvPr>
        </p:nvSpPr>
        <p:spPr>
          <a:xfrm>
            <a:off x="482600" y="1629998"/>
            <a:ext cx="8056563" cy="1989501"/>
          </a:xfrm>
        </p:spPr>
        <p:txBody>
          <a:bodyPr>
            <a:normAutofit/>
          </a:bodyPr>
          <a:lstStyle>
            <a:lvl1pPr marL="0" indent="0" algn="ctr">
              <a:buNone/>
              <a:defRPr sz="3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Quote</a:t>
            </a:r>
            <a:endParaRPr lang="en-US" dirty="0"/>
          </a:p>
        </p:txBody>
      </p:sp>
    </p:spTree>
    <p:extLst>
      <p:ext uri="{BB962C8B-B14F-4D97-AF65-F5344CB8AC3E}">
        <p14:creationId xmlns:p14="http://schemas.microsoft.com/office/powerpoint/2010/main" val="149500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White Run Smarter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12"/>
          <p:cNvSpPr>
            <a:spLocks noGrp="1"/>
          </p:cNvSpPr>
          <p:nvPr>
            <p:ph sz="quarter" idx="13" hasCustomPrompt="1"/>
          </p:nvPr>
        </p:nvSpPr>
        <p:spPr>
          <a:xfrm>
            <a:off x="294490" y="540174"/>
            <a:ext cx="8226325" cy="2662963"/>
          </a:xfrm>
        </p:spPr>
        <p:txBody>
          <a:bodyPr>
            <a:normAutofit/>
          </a:bodyPr>
          <a:lstStyle>
            <a:lvl1pPr marL="0" indent="0" algn="l">
              <a:buNone/>
              <a:defRPr sz="3600" baseline="0">
                <a:solidFill>
                  <a:schemeClr val="tx1"/>
                </a:solidFill>
              </a:defRPr>
            </a:lvl1pPr>
          </a:lstStyle>
          <a:p>
            <a:pPr lvl="0"/>
            <a:r>
              <a:rPr lang="en-US" dirty="0" smtClean="0"/>
              <a:t>Question:</a:t>
            </a:r>
            <a:endParaRPr lang="en-US" dirty="0"/>
          </a:p>
        </p:txBody>
      </p:sp>
    </p:spTree>
    <p:extLst>
      <p:ext uri="{BB962C8B-B14F-4D97-AF65-F5344CB8AC3E}">
        <p14:creationId xmlns:p14="http://schemas.microsoft.com/office/powerpoint/2010/main" val="40612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resenter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732713"/>
            <a:ext cx="7772400" cy="1102519"/>
          </a:xfrm>
        </p:spPr>
        <p:txBody>
          <a:bodyPr>
            <a:normAutofit/>
          </a:bodyPr>
          <a:lstStyle>
            <a:lvl1pPr>
              <a:defRPr sz="3600" b="1">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1602318"/>
            <a:ext cx="6400800" cy="131445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(optional)</a:t>
            </a:r>
            <a:endParaRPr lang="en-US" dirty="0"/>
          </a:p>
        </p:txBody>
      </p:sp>
      <p:sp>
        <p:nvSpPr>
          <p:cNvPr id="10" name="Text Placeholder 9"/>
          <p:cNvSpPr>
            <a:spLocks noGrp="1"/>
          </p:cNvSpPr>
          <p:nvPr>
            <p:ph type="body" sz="quarter" idx="10" hasCustomPrompt="1"/>
          </p:nvPr>
        </p:nvSpPr>
        <p:spPr>
          <a:xfrm>
            <a:off x="685801" y="3038476"/>
            <a:ext cx="3886200" cy="344312"/>
          </a:xfrm>
        </p:spPr>
        <p:txBody>
          <a:bodyPr>
            <a:noAutofit/>
          </a:bodyPr>
          <a:lstStyle>
            <a:lvl1pPr marL="0" indent="0" algn="ctr">
              <a:buFontTx/>
              <a:buNone/>
              <a:defRPr sz="1600">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Presenter Name</a:t>
            </a:r>
          </a:p>
        </p:txBody>
      </p:sp>
      <p:sp>
        <p:nvSpPr>
          <p:cNvPr id="14" name="Text Placeholder 9"/>
          <p:cNvSpPr>
            <a:spLocks noGrp="1"/>
          </p:cNvSpPr>
          <p:nvPr>
            <p:ph type="body" sz="quarter" idx="13" hasCustomPrompt="1"/>
          </p:nvPr>
        </p:nvSpPr>
        <p:spPr>
          <a:xfrm>
            <a:off x="685801" y="3382788"/>
            <a:ext cx="3886200" cy="293913"/>
          </a:xfrm>
        </p:spPr>
        <p:txBody>
          <a:bodyPr>
            <a:noAutofit/>
          </a:bodyPr>
          <a:lstStyle>
            <a:lvl1pPr marL="0" indent="0" algn="ctr">
              <a:buFontTx/>
              <a:buNone/>
              <a:defRPr sz="1200" i="1">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Title</a:t>
            </a:r>
          </a:p>
        </p:txBody>
      </p:sp>
      <p:sp>
        <p:nvSpPr>
          <p:cNvPr id="7" name="Text Placeholder 9"/>
          <p:cNvSpPr>
            <a:spLocks noGrp="1"/>
          </p:cNvSpPr>
          <p:nvPr>
            <p:ph type="body" sz="quarter" idx="14" hasCustomPrompt="1"/>
          </p:nvPr>
        </p:nvSpPr>
        <p:spPr>
          <a:xfrm>
            <a:off x="4572000" y="3038476"/>
            <a:ext cx="3886200" cy="344312"/>
          </a:xfrm>
        </p:spPr>
        <p:txBody>
          <a:bodyPr>
            <a:noAutofit/>
          </a:bodyPr>
          <a:lstStyle>
            <a:lvl1pPr marL="0" indent="0" algn="ctr">
              <a:buFontTx/>
              <a:buNone/>
              <a:defRPr sz="1600">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Presenter Name</a:t>
            </a:r>
          </a:p>
        </p:txBody>
      </p:sp>
      <p:sp>
        <p:nvSpPr>
          <p:cNvPr id="8" name="Text Placeholder 9"/>
          <p:cNvSpPr>
            <a:spLocks noGrp="1"/>
          </p:cNvSpPr>
          <p:nvPr>
            <p:ph type="body" sz="quarter" idx="15" hasCustomPrompt="1"/>
          </p:nvPr>
        </p:nvSpPr>
        <p:spPr>
          <a:xfrm>
            <a:off x="4572000" y="3382788"/>
            <a:ext cx="3886200" cy="293913"/>
          </a:xfrm>
        </p:spPr>
        <p:txBody>
          <a:bodyPr>
            <a:noAutofit/>
          </a:bodyPr>
          <a:lstStyle>
            <a:lvl1pPr marL="0" indent="0" algn="ctr">
              <a:buFontTx/>
              <a:buNone/>
              <a:defRPr sz="1200" i="1">
                <a:solidFill>
                  <a:schemeClr val="bg1"/>
                </a:solidFill>
              </a:defRPr>
            </a:lvl1pPr>
            <a:lvl2pPr marL="457200" indent="0" algn="ctr">
              <a:buFontTx/>
              <a:buNone/>
              <a:defRPr sz="1200"/>
            </a:lvl2pPr>
            <a:lvl3pPr marL="914400" indent="0" algn="ctr">
              <a:buFontTx/>
              <a:buNone/>
              <a:defRPr sz="1200"/>
            </a:lvl3pPr>
            <a:lvl4pPr marL="1371600" indent="0" algn="ctr">
              <a:buFontTx/>
              <a:buNone/>
              <a:defRPr sz="1200"/>
            </a:lvl4pPr>
            <a:lvl5pPr marL="1828800" indent="0" algn="ctr">
              <a:buFontTx/>
              <a:buNone/>
              <a:defRPr sz="1200"/>
            </a:lvl5pPr>
          </a:lstStyle>
          <a:p>
            <a:pPr lvl="0"/>
            <a:r>
              <a:rPr lang="en-US" dirty="0" smtClean="0"/>
              <a:t>Title</a:t>
            </a:r>
          </a:p>
        </p:txBody>
      </p:sp>
      <p:sp>
        <p:nvSpPr>
          <p:cNvPr id="9" name="Picture Placeholder 12"/>
          <p:cNvSpPr>
            <a:spLocks noGrp="1"/>
          </p:cNvSpPr>
          <p:nvPr>
            <p:ph type="pic" sz="quarter" idx="12" hasCustomPrompt="1"/>
          </p:nvPr>
        </p:nvSpPr>
        <p:spPr>
          <a:xfrm>
            <a:off x="260349" y="4341092"/>
            <a:ext cx="6543771" cy="677332"/>
          </a:xfrm>
        </p:spPr>
        <p:txBody>
          <a:bodyPr>
            <a:normAutofit/>
          </a:bodyPr>
          <a:lstStyle>
            <a:lvl1pPr marL="0" indent="0">
              <a:buNone/>
              <a:defRPr sz="1200" i="1">
                <a:solidFill>
                  <a:schemeClr val="bg1"/>
                </a:solidFill>
              </a:defRPr>
            </a:lvl1pPr>
          </a:lstStyle>
          <a:p>
            <a:r>
              <a:rPr lang="en-US" dirty="0" smtClean="0"/>
              <a:t>Additional Logos (optional)</a:t>
            </a:r>
            <a:endParaRPr lang="en-US" dirty="0"/>
          </a:p>
        </p:txBody>
      </p:sp>
    </p:spTree>
    <p:extLst>
      <p:ext uri="{BB962C8B-B14F-4D97-AF65-F5344CB8AC3E}">
        <p14:creationId xmlns:p14="http://schemas.microsoft.com/office/powerpoint/2010/main" val="248276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53442"/>
            <a:ext cx="7772400" cy="1102519"/>
          </a:xfrm>
        </p:spPr>
        <p:txBody>
          <a:bodyPr>
            <a:normAutofit/>
          </a:bodyPr>
          <a:lstStyle>
            <a:lvl1pPr>
              <a:defRPr sz="3600" b="1">
                <a:solidFill>
                  <a:schemeClr val="bg1"/>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1371600" y="2423047"/>
            <a:ext cx="6400800" cy="131445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(optional)</a:t>
            </a:r>
            <a:endParaRPr lang="en-US" dirty="0"/>
          </a:p>
        </p:txBody>
      </p:sp>
    </p:spTree>
    <p:extLst>
      <p:ext uri="{BB962C8B-B14F-4D97-AF65-F5344CB8AC3E}">
        <p14:creationId xmlns:p14="http://schemas.microsoft.com/office/powerpoint/2010/main" val="360376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Title Bar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9860" y="-1458"/>
            <a:ext cx="8229600" cy="669845"/>
          </a:xfrm>
        </p:spPr>
        <p:txBody>
          <a:bodyPr>
            <a:noAutofit/>
          </a:bodyPr>
          <a:lstStyle>
            <a:lvl1pPr algn="l">
              <a:defRPr sz="3600" b="1">
                <a:solidFill>
                  <a:schemeClr val="bg1"/>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299860" y="936010"/>
            <a:ext cx="8229600" cy="3544795"/>
          </a:xfrm>
        </p:spPr>
        <p:txBody>
          <a:bodyPr>
            <a:normAutofit/>
          </a:bodyPr>
          <a:lstStyle>
            <a:lvl1pPr marL="342900" indent="-342900">
              <a:lnSpc>
                <a:spcPct val="100000"/>
              </a:lnSpc>
              <a:buFont typeface="Lucida Grande"/>
              <a:buChar char="‣"/>
              <a:defRPr sz="3200"/>
            </a:lvl1pPr>
            <a:lvl2pPr marL="742950" indent="-285750">
              <a:buFont typeface="Arial"/>
              <a:buChar char="•"/>
              <a:defRPr baseline="0"/>
            </a:lvl2pPr>
            <a:lvl3pPr marL="1143000" indent="-228600">
              <a:buFont typeface="Wingdings" charset="2"/>
              <a:buChar char="§"/>
              <a:defRPr baseline="0"/>
            </a:lvl3pPr>
            <a:lvl4pPr marL="1600200" indent="-228600">
              <a:buFont typeface="Courier New"/>
              <a:buChar char="o"/>
              <a:defRPr/>
            </a:lvl4pPr>
            <a:lvl5pPr marL="2057400" indent="-228600">
              <a:buFont typeface="Lucida Grande"/>
              <a:buChar char="-"/>
              <a:defRPr/>
            </a:lvl5pPr>
          </a:lstStyle>
          <a:p>
            <a:pPr lvl="0"/>
            <a:r>
              <a:rPr lang="en-US" dirty="0" smtClean="0"/>
              <a:t>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Placeholder 8"/>
          <p:cNvSpPr>
            <a:spLocks noGrp="1"/>
          </p:cNvSpPr>
          <p:nvPr>
            <p:ph type="body" sz="quarter" idx="10" hasCustomPrompt="1"/>
          </p:nvPr>
        </p:nvSpPr>
        <p:spPr>
          <a:xfrm>
            <a:off x="294491" y="4826844"/>
            <a:ext cx="6233173" cy="316655"/>
          </a:xfrm>
        </p:spPr>
        <p:txBody>
          <a:bodyPr>
            <a:noAutofit/>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Section title or additional note (optional)</a:t>
            </a:r>
            <a:endParaRPr lang="en-US" dirty="0"/>
          </a:p>
        </p:txBody>
      </p:sp>
    </p:spTree>
    <p:extLst>
      <p:ext uri="{BB962C8B-B14F-4D97-AF65-F5344CB8AC3E}">
        <p14:creationId xmlns:p14="http://schemas.microsoft.com/office/powerpoint/2010/main" val="26736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itle Bar Run Smarter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9860" y="-1458"/>
            <a:ext cx="8229600" cy="669845"/>
          </a:xfrm>
        </p:spPr>
        <p:txBody>
          <a:bodyPr>
            <a:noAutofit/>
          </a:bodyPr>
          <a:lstStyle>
            <a:lvl1pPr algn="l">
              <a:defRPr sz="3600" b="1">
                <a:solidFill>
                  <a:schemeClr val="bg1"/>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299860" y="936010"/>
            <a:ext cx="8229600" cy="3544795"/>
          </a:xfrm>
        </p:spPr>
        <p:txBody>
          <a:bodyPr>
            <a:normAutofit/>
          </a:bodyPr>
          <a:lstStyle>
            <a:lvl1pPr marL="342900" indent="-342900">
              <a:lnSpc>
                <a:spcPct val="100000"/>
              </a:lnSpc>
              <a:buFont typeface="Lucida Grande"/>
              <a:buChar char="‣"/>
              <a:defRPr sz="3200"/>
            </a:lvl1pPr>
            <a:lvl2pPr marL="742950" indent="-285750">
              <a:buFont typeface="Arial"/>
              <a:buChar char="•"/>
              <a:defRPr baseline="0"/>
            </a:lvl2pPr>
            <a:lvl3pPr marL="1143000" indent="-228600">
              <a:buFont typeface="Wingdings" charset="2"/>
              <a:buChar char="§"/>
              <a:defRPr baseline="0"/>
            </a:lvl3pPr>
            <a:lvl4pPr marL="1600200" indent="-228600">
              <a:buFont typeface="Courier New"/>
              <a:buChar char="o"/>
              <a:defRPr/>
            </a:lvl4pPr>
            <a:lvl5pPr marL="2057400" indent="-228600">
              <a:buFont typeface="Lucida Grande"/>
              <a:buChar char="-"/>
              <a:defRPr/>
            </a:lvl5pPr>
          </a:lstStyle>
          <a:p>
            <a:pPr lvl="0"/>
            <a:r>
              <a:rPr lang="en-US" dirty="0" smtClean="0"/>
              <a:t>Slide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81787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ontent Placeholder 12"/>
          <p:cNvSpPr>
            <a:spLocks noGrp="1"/>
          </p:cNvSpPr>
          <p:nvPr>
            <p:ph sz="quarter" idx="13" hasCustomPrompt="1"/>
          </p:nvPr>
        </p:nvSpPr>
        <p:spPr>
          <a:xfrm>
            <a:off x="0" y="0"/>
            <a:ext cx="9144000" cy="4813300"/>
          </a:xfrm>
        </p:spPr>
        <p:txBody>
          <a:bodyPr>
            <a:normAutofit/>
          </a:bodyPr>
          <a:lstStyle>
            <a:lvl1pPr marL="0" indent="0" algn="ctr">
              <a:buNone/>
              <a:defRPr sz="2400" baseline="0">
                <a:solidFill>
                  <a:schemeClr val="bg1">
                    <a:lumMod val="75000"/>
                  </a:schemeClr>
                </a:solidFill>
              </a:defRPr>
            </a:lvl1pPr>
          </a:lstStyle>
          <a:p>
            <a:pPr lvl="0"/>
            <a:r>
              <a:rPr lang="en-US" dirty="0" smtClean="0"/>
              <a:t>White background for large content </a:t>
            </a:r>
            <a:br>
              <a:rPr lang="en-US" dirty="0" smtClean="0"/>
            </a:br>
            <a:r>
              <a:rPr lang="en-US" dirty="0" smtClean="0"/>
              <a:t>(click to add)</a:t>
            </a:r>
            <a:endParaRPr lang="en-US" dirty="0"/>
          </a:p>
        </p:txBody>
      </p:sp>
      <p:sp>
        <p:nvSpPr>
          <p:cNvPr id="5" name="Text Placeholder 8"/>
          <p:cNvSpPr>
            <a:spLocks noGrp="1"/>
          </p:cNvSpPr>
          <p:nvPr>
            <p:ph type="body" sz="quarter" idx="10" hasCustomPrompt="1"/>
          </p:nvPr>
        </p:nvSpPr>
        <p:spPr>
          <a:xfrm>
            <a:off x="294491" y="4826844"/>
            <a:ext cx="6233173" cy="316655"/>
          </a:xfrm>
        </p:spPr>
        <p:txBody>
          <a:bodyPr>
            <a:noAutofit/>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Section title or additional note (optional)</a:t>
            </a:r>
            <a:endParaRPr lang="en-US" dirty="0"/>
          </a:p>
        </p:txBody>
      </p:sp>
    </p:spTree>
    <p:extLst>
      <p:ext uri="{BB962C8B-B14F-4D97-AF65-F5344CB8AC3E}">
        <p14:creationId xmlns:p14="http://schemas.microsoft.com/office/powerpoint/2010/main" val="96767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Run Smarter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ontent Placeholder 12"/>
          <p:cNvSpPr>
            <a:spLocks noGrp="1"/>
          </p:cNvSpPr>
          <p:nvPr>
            <p:ph sz="quarter" idx="13" hasCustomPrompt="1"/>
          </p:nvPr>
        </p:nvSpPr>
        <p:spPr>
          <a:xfrm>
            <a:off x="0" y="0"/>
            <a:ext cx="9144000" cy="4813300"/>
          </a:xfrm>
        </p:spPr>
        <p:txBody>
          <a:bodyPr>
            <a:normAutofit/>
          </a:bodyPr>
          <a:lstStyle>
            <a:lvl1pPr marL="0" indent="0" algn="ctr">
              <a:buNone/>
              <a:defRPr sz="2400" baseline="0">
                <a:solidFill>
                  <a:schemeClr val="bg1">
                    <a:lumMod val="75000"/>
                  </a:schemeClr>
                </a:solidFill>
              </a:defRPr>
            </a:lvl1pPr>
          </a:lstStyle>
          <a:p>
            <a:pPr lvl="0"/>
            <a:r>
              <a:rPr lang="en-US" dirty="0" smtClean="0"/>
              <a:t>White background for large content </a:t>
            </a:r>
            <a:br>
              <a:rPr lang="en-US" dirty="0" smtClean="0"/>
            </a:br>
            <a:r>
              <a:rPr lang="en-US" dirty="0" smtClean="0"/>
              <a:t>(click to add)</a:t>
            </a:r>
            <a:endParaRPr lang="en-US" dirty="0"/>
          </a:p>
        </p:txBody>
      </p:sp>
    </p:spTree>
    <p:extLst>
      <p:ext uri="{BB962C8B-B14F-4D97-AF65-F5344CB8AC3E}">
        <p14:creationId xmlns:p14="http://schemas.microsoft.com/office/powerpoint/2010/main" val="90167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White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294491" y="4826844"/>
            <a:ext cx="6233173" cy="316655"/>
          </a:xfrm>
        </p:spPr>
        <p:txBody>
          <a:bodyPr>
            <a:noAutofit/>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Section title or additional note (optional)</a:t>
            </a:r>
            <a:endParaRPr lang="en-US" dirty="0"/>
          </a:p>
        </p:txBody>
      </p:sp>
      <p:sp>
        <p:nvSpPr>
          <p:cNvPr id="7" name="Text Placeholder 3"/>
          <p:cNvSpPr>
            <a:spLocks noGrp="1"/>
          </p:cNvSpPr>
          <p:nvPr>
            <p:ph type="body" sz="quarter" idx="14" hasCustomPrompt="1"/>
          </p:nvPr>
        </p:nvSpPr>
        <p:spPr>
          <a:xfrm>
            <a:off x="482600" y="1629998"/>
            <a:ext cx="8056563" cy="1989501"/>
          </a:xfrm>
        </p:spPr>
        <p:txBody>
          <a:bodyPr>
            <a:normAutofit/>
          </a:bodyPr>
          <a:lstStyle>
            <a:lvl1pPr marL="0" indent="0" algn="ctr">
              <a:buNone/>
              <a:defRPr sz="36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Quote</a:t>
            </a:r>
            <a:endParaRPr lang="en-US" dirty="0"/>
          </a:p>
        </p:txBody>
      </p:sp>
    </p:spTree>
    <p:extLst>
      <p:ext uri="{BB962C8B-B14F-4D97-AF65-F5344CB8AC3E}">
        <p14:creationId xmlns:p14="http://schemas.microsoft.com/office/powerpoint/2010/main" val="352137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White Backgrou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Content Placeholder 12"/>
          <p:cNvSpPr>
            <a:spLocks noGrp="1"/>
          </p:cNvSpPr>
          <p:nvPr>
            <p:ph sz="quarter" idx="13" hasCustomPrompt="1"/>
          </p:nvPr>
        </p:nvSpPr>
        <p:spPr>
          <a:xfrm>
            <a:off x="294490" y="540174"/>
            <a:ext cx="8226325" cy="2662963"/>
          </a:xfrm>
        </p:spPr>
        <p:txBody>
          <a:bodyPr>
            <a:normAutofit/>
          </a:bodyPr>
          <a:lstStyle>
            <a:lvl1pPr marL="0" indent="0" algn="l">
              <a:buNone/>
              <a:defRPr sz="3600" baseline="0">
                <a:solidFill>
                  <a:schemeClr val="tx1"/>
                </a:solidFill>
              </a:defRPr>
            </a:lvl1pPr>
          </a:lstStyle>
          <a:p>
            <a:pPr lvl="0"/>
            <a:r>
              <a:rPr lang="en-US" dirty="0" smtClean="0"/>
              <a:t>Question:</a:t>
            </a:r>
            <a:endParaRPr lang="en-US" dirty="0"/>
          </a:p>
        </p:txBody>
      </p:sp>
      <p:sp>
        <p:nvSpPr>
          <p:cNvPr id="5" name="Text Placeholder 8"/>
          <p:cNvSpPr>
            <a:spLocks noGrp="1"/>
          </p:cNvSpPr>
          <p:nvPr>
            <p:ph type="body" sz="quarter" idx="10" hasCustomPrompt="1"/>
          </p:nvPr>
        </p:nvSpPr>
        <p:spPr>
          <a:xfrm>
            <a:off x="294491" y="4826844"/>
            <a:ext cx="6233173" cy="316655"/>
          </a:xfrm>
        </p:spPr>
        <p:txBody>
          <a:bodyPr>
            <a:noAutofit/>
          </a:bodyPr>
          <a:lstStyle>
            <a:lvl1pPr marL="0" indent="0">
              <a:buNone/>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Section title or additional note (optional)</a:t>
            </a:r>
            <a:endParaRPr lang="en-US" dirty="0"/>
          </a:p>
        </p:txBody>
      </p:sp>
    </p:spTree>
    <p:extLst>
      <p:ext uri="{BB962C8B-B14F-4D97-AF65-F5344CB8AC3E}">
        <p14:creationId xmlns:p14="http://schemas.microsoft.com/office/powerpoint/2010/main" val="1616760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0E00E3-C863-D243-9260-55F6744A893D}" type="datetimeFigureOut">
              <a:rPr lang="en-US" smtClean="0"/>
              <a:t>8/18/2014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C8599B2-3E77-7D49-890C-04BC208562BC}" type="slidenum">
              <a:rPr lang="en-US" smtClean="0"/>
              <a:t>‹#›</a:t>
            </a:fld>
            <a:endParaRPr lang="en-US"/>
          </a:p>
        </p:txBody>
      </p:sp>
    </p:spTree>
    <p:extLst>
      <p:ext uri="{BB962C8B-B14F-4D97-AF65-F5344CB8AC3E}">
        <p14:creationId xmlns:p14="http://schemas.microsoft.com/office/powerpoint/2010/main" val="15611632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0" r:id="rId4"/>
    <p:sldLayoutId id="2147483664" r:id="rId5"/>
    <p:sldLayoutId id="2147483661" r:id="rId6"/>
    <p:sldLayoutId id="2147483663" r:id="rId7"/>
    <p:sldLayoutId id="2147483666" r:id="rId8"/>
    <p:sldLayoutId id="2147483668" r:id="rId9"/>
    <p:sldLayoutId id="2147483667" r:id="rId10"/>
    <p:sldLayoutId id="214748366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221480"/>
          </a:xfrm>
          <a:prstGeom prst="rect">
            <a:avLst/>
          </a:prstGeom>
          <a:solidFill>
            <a:srgbClr val="00B6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32713"/>
            <a:ext cx="7772400" cy="2010487"/>
          </a:xfrm>
        </p:spPr>
        <p:txBody>
          <a:bodyPr>
            <a:normAutofit/>
          </a:bodyPr>
          <a:lstStyle/>
          <a:p>
            <a:r>
              <a:rPr lang="en-US" sz="4400" dirty="0" smtClean="0"/>
              <a:t>Where Do I Start?</a:t>
            </a:r>
            <a:r>
              <a:rPr lang="en-US" dirty="0" smtClean="0"/>
              <a:t/>
            </a:r>
            <a:br>
              <a:rPr lang="en-US" dirty="0" smtClean="0"/>
            </a:br>
            <a:r>
              <a:rPr lang="en-US" dirty="0" smtClean="0">
                <a:solidFill>
                  <a:srgbClr val="FFFF00"/>
                </a:solidFill>
              </a:rPr>
              <a:t>What </a:t>
            </a:r>
            <a:r>
              <a:rPr lang="en-US" dirty="0">
                <a:solidFill>
                  <a:srgbClr val="FFFF00"/>
                </a:solidFill>
              </a:rPr>
              <a:t>D</a:t>
            </a:r>
            <a:r>
              <a:rPr lang="en-US" dirty="0" smtClean="0">
                <a:solidFill>
                  <a:srgbClr val="FFFF00"/>
                </a:solidFill>
              </a:rPr>
              <a:t>o I </a:t>
            </a:r>
            <a:r>
              <a:rPr lang="en-US" dirty="0">
                <a:solidFill>
                  <a:srgbClr val="FFFF00"/>
                </a:solidFill>
              </a:rPr>
              <a:t>A</a:t>
            </a:r>
            <a:r>
              <a:rPr lang="en-US" dirty="0" smtClean="0">
                <a:solidFill>
                  <a:srgbClr val="FFFF00"/>
                </a:solidFill>
              </a:rPr>
              <a:t>utomate?</a:t>
            </a:r>
            <a:endParaRPr lang="en-US" dirty="0">
              <a:solidFill>
                <a:srgbClr val="FFFF00"/>
              </a:solidFill>
            </a:endParaRPr>
          </a:p>
        </p:txBody>
      </p:sp>
      <p:sp>
        <p:nvSpPr>
          <p:cNvPr id="4" name="Text Placeholder 3"/>
          <p:cNvSpPr>
            <a:spLocks noGrp="1"/>
          </p:cNvSpPr>
          <p:nvPr>
            <p:ph type="body" sz="quarter" idx="10"/>
          </p:nvPr>
        </p:nvSpPr>
        <p:spPr>
          <a:xfrm>
            <a:off x="2546928" y="2915244"/>
            <a:ext cx="3886200" cy="344312"/>
          </a:xfrm>
        </p:spPr>
        <p:txBody>
          <a:bodyPr/>
          <a:lstStyle/>
          <a:p>
            <a:r>
              <a:rPr lang="en-US" dirty="0" smtClean="0"/>
              <a:t>Melissa Henley</a:t>
            </a:r>
            <a:endParaRPr lang="en-US" dirty="0"/>
          </a:p>
        </p:txBody>
      </p:sp>
      <p:sp>
        <p:nvSpPr>
          <p:cNvPr id="5" name="Text Placeholder 4"/>
          <p:cNvSpPr>
            <a:spLocks noGrp="1"/>
          </p:cNvSpPr>
          <p:nvPr>
            <p:ph type="body" sz="quarter" idx="13"/>
          </p:nvPr>
        </p:nvSpPr>
        <p:spPr>
          <a:xfrm>
            <a:off x="2546928" y="3259556"/>
            <a:ext cx="3886200" cy="293913"/>
          </a:xfrm>
        </p:spPr>
        <p:txBody>
          <a:bodyPr/>
          <a:lstStyle/>
          <a:p>
            <a:r>
              <a:rPr lang="en-US" dirty="0" smtClean="0"/>
              <a:t>Director of Marketing Communications</a:t>
            </a:r>
            <a:endParaRPr lang="en-US" dirty="0"/>
          </a:p>
        </p:txBody>
      </p:sp>
    </p:spTree>
    <p:extLst>
      <p:ext uri="{BB962C8B-B14F-4D97-AF65-F5344CB8AC3E}">
        <p14:creationId xmlns:p14="http://schemas.microsoft.com/office/powerpoint/2010/main" val="3683340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53" y="837127"/>
            <a:ext cx="9055095" cy="3503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504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Need a Reason to Change</a:t>
            </a:r>
            <a:endParaRPr lang="en-US" dirty="0"/>
          </a:p>
        </p:txBody>
      </p:sp>
      <p:pic>
        <p:nvPicPr>
          <p:cNvPr id="2050" name="Picture 2" descr="http://craigalan.files.wordpress.com/2011/06/bell-curve-buy-i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542" y="774635"/>
            <a:ext cx="5906658" cy="40232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45080" y="774635"/>
            <a:ext cx="4617720" cy="505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042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1.bp.blogspot.com/-5-UEysOTs8Y/Tgp4TJaD-HI/AAAAAAAAKBM/IEVr_xD4Kc8/s1600/20110628_1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223" y="668387"/>
            <a:ext cx="8212777" cy="4147453"/>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8387"/>
            <a:ext cx="1798745" cy="4147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Example: HR</a:t>
            </a:r>
            <a:endParaRPr lang="en-US" dirty="0"/>
          </a:p>
        </p:txBody>
      </p:sp>
      <p:sp>
        <p:nvSpPr>
          <p:cNvPr id="3" name="Content Placeholder 2"/>
          <p:cNvSpPr>
            <a:spLocks noGrp="1"/>
          </p:cNvSpPr>
          <p:nvPr>
            <p:ph idx="1"/>
          </p:nvPr>
        </p:nvSpPr>
        <p:spPr>
          <a:xfrm>
            <a:off x="299860" y="936010"/>
            <a:ext cx="3449180" cy="3544795"/>
          </a:xfrm>
        </p:spPr>
        <p:txBody>
          <a:bodyPr/>
          <a:lstStyle/>
          <a:p>
            <a:r>
              <a:rPr lang="en-US" dirty="0" smtClean="0">
                <a:solidFill>
                  <a:schemeClr val="bg1"/>
                </a:solidFill>
              </a:rPr>
              <a:t>What ways could our Project Champion get buy-in for this automation initiative?</a:t>
            </a:r>
            <a:endParaRPr lang="en-US" dirty="0">
              <a:solidFill>
                <a:schemeClr val="bg1"/>
              </a:solidFill>
            </a:endParaRPr>
          </a:p>
        </p:txBody>
      </p:sp>
    </p:spTree>
    <p:extLst>
      <p:ext uri="{BB962C8B-B14F-4D97-AF65-F5344CB8AC3E}">
        <p14:creationId xmlns:p14="http://schemas.microsoft.com/office/powerpoint/2010/main" val="1471286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0" y="731711"/>
            <a:ext cx="9073460" cy="365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409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Analysis</a:t>
            </a:r>
            <a:endParaRPr lang="en-US" dirty="0"/>
          </a:p>
        </p:txBody>
      </p:sp>
      <p:sp>
        <p:nvSpPr>
          <p:cNvPr id="5" name="Content Placeholder 4"/>
          <p:cNvSpPr>
            <a:spLocks noGrp="1"/>
          </p:cNvSpPr>
          <p:nvPr>
            <p:ph idx="1"/>
          </p:nvPr>
        </p:nvSpPr>
        <p:spPr/>
        <p:txBody>
          <a:bodyPr>
            <a:normAutofit/>
          </a:bodyPr>
          <a:lstStyle/>
          <a:p>
            <a:r>
              <a:rPr lang="en-US" dirty="0" smtClean="0"/>
              <a:t>What is the desired outcome?</a:t>
            </a:r>
          </a:p>
          <a:p>
            <a:r>
              <a:rPr lang="en-US" dirty="0" smtClean="0"/>
              <a:t>What is the beginning? The end?</a:t>
            </a:r>
          </a:p>
          <a:p>
            <a:r>
              <a:rPr lang="en-US" dirty="0" smtClean="0"/>
              <a:t>Who does what when, where and why?</a:t>
            </a:r>
          </a:p>
          <a:p>
            <a:r>
              <a:rPr lang="en-US" dirty="0" smtClean="0"/>
              <a:t>What information needs to be passed on?</a:t>
            </a:r>
          </a:p>
          <a:p>
            <a:r>
              <a:rPr lang="en-US" dirty="0" smtClean="0"/>
              <a:t>How will I know if my project is a success?</a:t>
            </a:r>
            <a:endParaRPr lang="en-US" dirty="0"/>
          </a:p>
        </p:txBody>
      </p:sp>
    </p:spTree>
    <p:extLst>
      <p:ext uri="{BB962C8B-B14F-4D97-AF65-F5344CB8AC3E}">
        <p14:creationId xmlns:p14="http://schemas.microsoft.com/office/powerpoint/2010/main" val="1489444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Our Example …</a:t>
            </a:r>
            <a:endParaRPr lang="en-US" dirty="0"/>
          </a:p>
        </p:txBody>
      </p:sp>
      <p:sp>
        <p:nvSpPr>
          <p:cNvPr id="3" name="Content Placeholder 2"/>
          <p:cNvSpPr>
            <a:spLocks noGrp="1"/>
          </p:cNvSpPr>
          <p:nvPr>
            <p:ph idx="1"/>
          </p:nvPr>
        </p:nvSpPr>
        <p:spPr>
          <a:xfrm>
            <a:off x="299860" y="1437435"/>
            <a:ext cx="8229600" cy="3544795"/>
          </a:xfrm>
        </p:spPr>
        <p:txBody>
          <a:bodyPr>
            <a:normAutofit fontScale="92500" lnSpcReduction="10000"/>
          </a:bodyPr>
          <a:lstStyle/>
          <a:p>
            <a:r>
              <a:rPr lang="en-US" dirty="0" smtClean="0"/>
              <a:t>HR documents scanned and archived in proper records series</a:t>
            </a:r>
          </a:p>
          <a:p>
            <a:r>
              <a:rPr lang="en-US" dirty="0" smtClean="0"/>
              <a:t>Automatic folder creation with metadata automatically applied from HR database</a:t>
            </a:r>
          </a:p>
          <a:p>
            <a:r>
              <a:rPr lang="en-US" dirty="0" smtClean="0"/>
              <a:t>Retention schedules automatically applied</a:t>
            </a:r>
          </a:p>
          <a:p>
            <a:r>
              <a:rPr lang="en-US" dirty="0" smtClean="0"/>
              <a:t>Viewing shortcuts for authorized departmental managers</a:t>
            </a:r>
          </a:p>
        </p:txBody>
      </p:sp>
      <p:sp>
        <p:nvSpPr>
          <p:cNvPr id="4" name="TextBox 3"/>
          <p:cNvSpPr txBox="1"/>
          <p:nvPr/>
        </p:nvSpPr>
        <p:spPr>
          <a:xfrm>
            <a:off x="299860" y="853440"/>
            <a:ext cx="7411580" cy="861774"/>
          </a:xfrm>
          <a:prstGeom prst="rect">
            <a:avLst/>
          </a:prstGeom>
          <a:noFill/>
        </p:spPr>
        <p:txBody>
          <a:bodyPr wrap="square" rtlCol="0">
            <a:spAutoFit/>
          </a:bodyPr>
          <a:lstStyle/>
          <a:p>
            <a:r>
              <a:rPr lang="en-US" sz="3200" b="1" dirty="0">
                <a:solidFill>
                  <a:srgbClr val="D15B05"/>
                </a:solidFill>
              </a:rPr>
              <a:t>What is the desired outcome?</a:t>
            </a:r>
          </a:p>
          <a:p>
            <a:endParaRPr lang="en-US" dirty="0"/>
          </a:p>
        </p:txBody>
      </p:sp>
    </p:spTree>
    <p:extLst>
      <p:ext uri="{BB962C8B-B14F-4D97-AF65-F5344CB8AC3E}">
        <p14:creationId xmlns:p14="http://schemas.microsoft.com/office/powerpoint/2010/main" val="34343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and End Points</a:t>
            </a:r>
            <a:endParaRPr lang="en-US" dirty="0"/>
          </a:p>
        </p:txBody>
      </p:sp>
      <p:sp>
        <p:nvSpPr>
          <p:cNvPr id="3" name="Content Placeholder 2"/>
          <p:cNvSpPr>
            <a:spLocks noGrp="1"/>
          </p:cNvSpPr>
          <p:nvPr>
            <p:ph idx="1"/>
          </p:nvPr>
        </p:nvSpPr>
        <p:spPr>
          <a:xfrm>
            <a:off x="299860" y="1423690"/>
            <a:ext cx="8229600" cy="3544795"/>
          </a:xfrm>
        </p:spPr>
        <p:txBody>
          <a:bodyPr/>
          <a:lstStyle/>
          <a:p>
            <a:r>
              <a:rPr lang="en-US" b="1" dirty="0" smtClean="0"/>
              <a:t>The Beginning </a:t>
            </a:r>
            <a:r>
              <a:rPr lang="en-US" dirty="0" smtClean="0"/>
              <a:t>– when document is received from employee</a:t>
            </a:r>
          </a:p>
          <a:p>
            <a:r>
              <a:rPr lang="en-US" b="1" dirty="0" smtClean="0"/>
              <a:t>The End </a:t>
            </a:r>
            <a:r>
              <a:rPr lang="en-US" dirty="0" smtClean="0"/>
              <a:t>– when scanned document is destroyed in accordance to retention policy</a:t>
            </a:r>
            <a:endParaRPr lang="en-US" dirty="0"/>
          </a:p>
        </p:txBody>
      </p:sp>
      <p:sp>
        <p:nvSpPr>
          <p:cNvPr id="4" name="TextBox 3"/>
          <p:cNvSpPr txBox="1"/>
          <p:nvPr/>
        </p:nvSpPr>
        <p:spPr>
          <a:xfrm>
            <a:off x="299860" y="853440"/>
            <a:ext cx="7411580" cy="861774"/>
          </a:xfrm>
          <a:prstGeom prst="rect">
            <a:avLst/>
          </a:prstGeom>
          <a:noFill/>
        </p:spPr>
        <p:txBody>
          <a:bodyPr wrap="square" rtlCol="0">
            <a:spAutoFit/>
          </a:bodyPr>
          <a:lstStyle/>
          <a:p>
            <a:r>
              <a:rPr lang="en-US" sz="3200" b="1" dirty="0" smtClean="0">
                <a:solidFill>
                  <a:srgbClr val="D15B05"/>
                </a:solidFill>
              </a:rPr>
              <a:t>What is the beginning? The end?</a:t>
            </a:r>
            <a:endParaRPr lang="en-US" sz="3200" b="1" dirty="0">
              <a:solidFill>
                <a:srgbClr val="D15B05"/>
              </a:solidFill>
            </a:endParaRPr>
          </a:p>
          <a:p>
            <a:endParaRPr lang="en-US" dirty="0"/>
          </a:p>
        </p:txBody>
      </p:sp>
    </p:spTree>
    <p:extLst>
      <p:ext uri="{BB962C8B-B14F-4D97-AF65-F5344CB8AC3E}">
        <p14:creationId xmlns:p14="http://schemas.microsoft.com/office/powerpoint/2010/main" val="371561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Performed</a:t>
            </a:r>
            <a:endParaRPr lang="en-US" dirty="0"/>
          </a:p>
        </p:txBody>
      </p:sp>
      <p:sp>
        <p:nvSpPr>
          <p:cNvPr id="3" name="Content Placeholder 2"/>
          <p:cNvSpPr>
            <a:spLocks noGrp="1"/>
          </p:cNvSpPr>
          <p:nvPr>
            <p:ph idx="1"/>
          </p:nvPr>
        </p:nvSpPr>
        <p:spPr>
          <a:xfrm>
            <a:off x="299860" y="1416070"/>
            <a:ext cx="8646020" cy="3849350"/>
          </a:xfrm>
        </p:spPr>
        <p:txBody>
          <a:bodyPr>
            <a:normAutofit/>
          </a:bodyPr>
          <a:lstStyle/>
          <a:p>
            <a:pPr marL="514350" indent="-514350">
              <a:buFont typeface="+mj-lt"/>
              <a:buAutoNum type="arabicPeriod"/>
            </a:pPr>
            <a:r>
              <a:rPr lang="en-US" sz="3000" dirty="0" smtClean="0"/>
              <a:t>Documents are received by HR staff</a:t>
            </a:r>
          </a:p>
          <a:p>
            <a:pPr marL="514350" indent="-514350">
              <a:buFont typeface="+mj-lt"/>
              <a:buAutoNum type="arabicPeriod"/>
            </a:pPr>
            <a:r>
              <a:rPr lang="en-US" sz="3000" dirty="0" smtClean="0"/>
              <a:t>Filed in file cabinet or scanned onto network drive </a:t>
            </a:r>
          </a:p>
          <a:p>
            <a:pPr marL="514350" indent="-514350">
              <a:buFont typeface="+mj-lt"/>
              <a:buAutoNum type="arabicPeriod"/>
            </a:pPr>
            <a:r>
              <a:rPr lang="en-US" sz="3000" dirty="0" smtClean="0"/>
              <a:t>Manually indexed </a:t>
            </a:r>
          </a:p>
          <a:p>
            <a:pPr marL="514350" indent="-514350">
              <a:buFont typeface="+mj-lt"/>
              <a:buAutoNum type="arabicPeriod"/>
            </a:pPr>
            <a:r>
              <a:rPr lang="en-US" sz="3000" dirty="0" smtClean="0"/>
              <a:t>Record entry added to master entry log</a:t>
            </a:r>
          </a:p>
          <a:p>
            <a:pPr marL="514350" indent="-514350">
              <a:buFont typeface="+mj-lt"/>
              <a:buAutoNum type="arabicPeriod"/>
            </a:pPr>
            <a:r>
              <a:rPr lang="en-US" sz="3000" dirty="0" smtClean="0"/>
              <a:t>Destroyed when longest retention period ends</a:t>
            </a:r>
          </a:p>
        </p:txBody>
      </p:sp>
      <p:sp>
        <p:nvSpPr>
          <p:cNvPr id="4" name="TextBox 3"/>
          <p:cNvSpPr txBox="1"/>
          <p:nvPr/>
        </p:nvSpPr>
        <p:spPr>
          <a:xfrm>
            <a:off x="182880" y="853440"/>
            <a:ext cx="8549640" cy="861774"/>
          </a:xfrm>
          <a:prstGeom prst="rect">
            <a:avLst/>
          </a:prstGeom>
          <a:noFill/>
        </p:spPr>
        <p:txBody>
          <a:bodyPr wrap="square" rtlCol="0">
            <a:spAutoFit/>
          </a:bodyPr>
          <a:lstStyle/>
          <a:p>
            <a:r>
              <a:rPr lang="en-US" sz="3200" b="1" dirty="0" smtClean="0">
                <a:solidFill>
                  <a:srgbClr val="D15B05"/>
                </a:solidFill>
              </a:rPr>
              <a:t>Who does what, when, where and why?</a:t>
            </a:r>
            <a:endParaRPr lang="en-US" sz="3200" b="1" dirty="0">
              <a:solidFill>
                <a:srgbClr val="D15B05"/>
              </a:solidFill>
            </a:endParaRPr>
          </a:p>
          <a:p>
            <a:endParaRPr lang="en-US" dirty="0"/>
          </a:p>
        </p:txBody>
      </p:sp>
    </p:spTree>
    <p:extLst>
      <p:ext uri="{BB962C8B-B14F-4D97-AF65-F5344CB8AC3E}">
        <p14:creationId xmlns:p14="http://schemas.microsoft.com/office/powerpoint/2010/main" val="273880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Transfer</a:t>
            </a:r>
            <a:endParaRPr lang="en-US" dirty="0"/>
          </a:p>
        </p:txBody>
      </p:sp>
      <p:sp>
        <p:nvSpPr>
          <p:cNvPr id="3" name="Content Placeholder 2"/>
          <p:cNvSpPr>
            <a:spLocks noGrp="1"/>
          </p:cNvSpPr>
          <p:nvPr>
            <p:ph idx="1"/>
          </p:nvPr>
        </p:nvSpPr>
        <p:spPr>
          <a:xfrm>
            <a:off x="299860" y="1370350"/>
            <a:ext cx="8229600" cy="3773150"/>
          </a:xfrm>
        </p:spPr>
        <p:txBody>
          <a:bodyPr>
            <a:normAutofit/>
          </a:bodyPr>
          <a:lstStyle/>
          <a:p>
            <a:r>
              <a:rPr lang="en-US" sz="3000" dirty="0" smtClean="0"/>
              <a:t>Employee name</a:t>
            </a:r>
          </a:p>
          <a:p>
            <a:r>
              <a:rPr lang="en-US" sz="3000" dirty="0" smtClean="0"/>
              <a:t>Date of Birth</a:t>
            </a:r>
          </a:p>
          <a:p>
            <a:r>
              <a:rPr lang="en-US" sz="3000" dirty="0" smtClean="0"/>
              <a:t>Hire Date</a:t>
            </a:r>
          </a:p>
          <a:p>
            <a:r>
              <a:rPr lang="en-US" sz="3000" dirty="0" smtClean="0"/>
              <a:t>SSN</a:t>
            </a:r>
          </a:p>
          <a:p>
            <a:r>
              <a:rPr lang="en-US" sz="3000" dirty="0" smtClean="0"/>
              <a:t>Department</a:t>
            </a:r>
          </a:p>
          <a:p>
            <a:r>
              <a:rPr lang="en-US" sz="3000" dirty="0" smtClean="0"/>
              <a:t>Supervisor/Manager</a:t>
            </a:r>
          </a:p>
          <a:p>
            <a:endParaRPr lang="en-US" dirty="0"/>
          </a:p>
        </p:txBody>
      </p:sp>
      <p:sp>
        <p:nvSpPr>
          <p:cNvPr id="4" name="TextBox 3"/>
          <p:cNvSpPr txBox="1"/>
          <p:nvPr/>
        </p:nvSpPr>
        <p:spPr>
          <a:xfrm>
            <a:off x="299860" y="853440"/>
            <a:ext cx="8844140" cy="861774"/>
          </a:xfrm>
          <a:prstGeom prst="rect">
            <a:avLst/>
          </a:prstGeom>
          <a:noFill/>
        </p:spPr>
        <p:txBody>
          <a:bodyPr wrap="square" rtlCol="0">
            <a:spAutoFit/>
          </a:bodyPr>
          <a:lstStyle/>
          <a:p>
            <a:r>
              <a:rPr lang="en-US" sz="3200" b="1" dirty="0" smtClean="0">
                <a:solidFill>
                  <a:srgbClr val="D15B05"/>
                </a:solidFill>
              </a:rPr>
              <a:t>What information needs to be exchanged?</a:t>
            </a:r>
            <a:endParaRPr lang="en-US" sz="3200" b="1" dirty="0">
              <a:solidFill>
                <a:srgbClr val="D15B05"/>
              </a:solidFill>
            </a:endParaRPr>
          </a:p>
          <a:p>
            <a:endParaRPr lang="en-US" dirty="0"/>
          </a:p>
        </p:txBody>
      </p:sp>
    </p:spTree>
    <p:extLst>
      <p:ext uri="{BB962C8B-B14F-4D97-AF65-F5344CB8AC3E}">
        <p14:creationId xmlns:p14="http://schemas.microsoft.com/office/powerpoint/2010/main" val="14559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With the End in Mind</a:t>
            </a:r>
            <a:endParaRPr lang="en-US" dirty="0"/>
          </a:p>
        </p:txBody>
      </p:sp>
      <p:sp>
        <p:nvSpPr>
          <p:cNvPr id="3" name="Content Placeholder 2"/>
          <p:cNvSpPr>
            <a:spLocks noGrp="1"/>
          </p:cNvSpPr>
          <p:nvPr>
            <p:ph idx="1"/>
          </p:nvPr>
        </p:nvSpPr>
        <p:spPr/>
        <p:txBody>
          <a:bodyPr/>
          <a:lstStyle/>
          <a:p>
            <a:pPr marL="0" indent="0">
              <a:buNone/>
            </a:pPr>
            <a:r>
              <a:rPr lang="en-US" sz="3000" b="1" dirty="0">
                <a:solidFill>
                  <a:srgbClr val="D15B05"/>
                </a:solidFill>
              </a:rPr>
              <a:t>How </a:t>
            </a:r>
            <a:r>
              <a:rPr lang="en-US" sz="3000" b="1" dirty="0" smtClean="0">
                <a:solidFill>
                  <a:srgbClr val="D15B05"/>
                </a:solidFill>
              </a:rPr>
              <a:t>Will I </a:t>
            </a:r>
            <a:r>
              <a:rPr lang="en-US" sz="3000" b="1" dirty="0">
                <a:solidFill>
                  <a:srgbClr val="D15B05"/>
                </a:solidFill>
              </a:rPr>
              <a:t>Know </a:t>
            </a:r>
            <a:r>
              <a:rPr lang="en-US" sz="3000" b="1" dirty="0" smtClean="0">
                <a:solidFill>
                  <a:srgbClr val="D15B05"/>
                </a:solidFill>
              </a:rPr>
              <a:t>if My Project is a Success?</a:t>
            </a:r>
            <a:endParaRPr lang="en-US" sz="3000" b="1" dirty="0">
              <a:solidFill>
                <a:srgbClr val="D15B05"/>
              </a:solidFill>
            </a:endParaRPr>
          </a:p>
          <a:p>
            <a:r>
              <a:rPr lang="en-US" dirty="0" smtClean="0"/>
              <a:t>Budget</a:t>
            </a:r>
          </a:p>
          <a:p>
            <a:r>
              <a:rPr lang="en-US" dirty="0" smtClean="0"/>
              <a:t>Timing </a:t>
            </a:r>
          </a:p>
          <a:p>
            <a:r>
              <a:rPr lang="en-US" dirty="0" smtClean="0"/>
              <a:t>Scope</a:t>
            </a:r>
          </a:p>
          <a:p>
            <a:r>
              <a:rPr lang="en-US" dirty="0" smtClean="0"/>
              <a:t>Quality</a:t>
            </a:r>
          </a:p>
          <a:p>
            <a:r>
              <a:rPr lang="en-US" dirty="0" smtClean="0"/>
              <a:t>Customer satisfaction</a:t>
            </a:r>
          </a:p>
          <a:p>
            <a:endParaRPr lang="en-US" dirty="0"/>
          </a:p>
        </p:txBody>
      </p:sp>
    </p:spTree>
    <p:extLst>
      <p:ext uri="{BB962C8B-B14F-4D97-AF65-F5344CB8AC3E}">
        <p14:creationId xmlns:p14="http://schemas.microsoft.com/office/powerpoint/2010/main" val="530841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99859" y="-1458"/>
            <a:ext cx="8560805" cy="669845"/>
          </a:xfrm>
        </p:spPr>
        <p:txBody>
          <a:bodyPr/>
          <a:lstStyle/>
          <a:p>
            <a:r>
              <a:rPr lang="en-US" dirty="0" smtClean="0"/>
              <a:t>Is This How You Think of Automation?</a:t>
            </a:r>
            <a:endParaRPr lang="en-US" dirty="0"/>
          </a:p>
        </p:txBody>
      </p:sp>
      <p:pic>
        <p:nvPicPr>
          <p:cNvPr id="9218" name="Picture 2" descr="https://www.pronq.com/community/sites/hp_community/files/Advanced_Automation_for_Space_Missions_figure_5-2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733" y="771419"/>
            <a:ext cx="6498411" cy="394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018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8490"/>
            <a:ext cx="9027564" cy="356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411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Map the Process?</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44700"/>
            <a:ext cx="8978582" cy="365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642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Our Example: Initial Process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9095665"/>
              </p:ext>
            </p:extLst>
          </p:nvPr>
        </p:nvGraphicFramePr>
        <p:xfrm>
          <a:off x="300038" y="936625"/>
          <a:ext cx="8229600" cy="3544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5767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Example: Proposed Process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3072875"/>
              </p:ext>
            </p:extLst>
          </p:nvPr>
        </p:nvGraphicFramePr>
        <p:xfrm>
          <a:off x="300038" y="936625"/>
          <a:ext cx="8229600" cy="3544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7459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Configuration</a:t>
            </a:r>
            <a:endParaRPr lang="en-US" dirty="0"/>
          </a:p>
        </p:txBody>
      </p:sp>
      <p:sp>
        <p:nvSpPr>
          <p:cNvPr id="3" name="Content Placeholder 2"/>
          <p:cNvSpPr>
            <a:spLocks noGrp="1"/>
          </p:cNvSpPr>
          <p:nvPr>
            <p:ph idx="1"/>
          </p:nvPr>
        </p:nvSpPr>
        <p:spPr/>
        <p:txBody>
          <a:bodyPr/>
          <a:lstStyle/>
          <a:p>
            <a:r>
              <a:rPr lang="en-US" b="1" dirty="0" smtClean="0">
                <a:solidFill>
                  <a:srgbClr val="D15B05"/>
                </a:solidFill>
              </a:rPr>
              <a:t>Quick Fields</a:t>
            </a:r>
            <a:r>
              <a:rPr lang="en-US" b="1" dirty="0">
                <a:solidFill>
                  <a:srgbClr val="D15B05"/>
                </a:solidFill>
              </a:rPr>
              <a:t>:</a:t>
            </a:r>
            <a:r>
              <a:rPr lang="en-US" dirty="0" smtClean="0"/>
              <a:t> scan/capture on steroids</a:t>
            </a:r>
          </a:p>
          <a:p>
            <a:r>
              <a:rPr lang="en-US" b="1" dirty="0">
                <a:solidFill>
                  <a:srgbClr val="D15B05"/>
                </a:solidFill>
              </a:rPr>
              <a:t>Workflow: </a:t>
            </a:r>
            <a:r>
              <a:rPr lang="en-US" dirty="0" smtClean="0"/>
              <a:t>powerful automation</a:t>
            </a:r>
          </a:p>
          <a:p>
            <a:r>
              <a:rPr lang="en-US" b="1" dirty="0">
                <a:solidFill>
                  <a:srgbClr val="D15B05"/>
                </a:solidFill>
              </a:rPr>
              <a:t>Forms: </a:t>
            </a:r>
            <a:r>
              <a:rPr lang="en-US" dirty="0" smtClean="0"/>
              <a:t>data collection, basic routing and approval</a:t>
            </a:r>
          </a:p>
          <a:p>
            <a:r>
              <a:rPr lang="en-US" b="1" dirty="0">
                <a:solidFill>
                  <a:srgbClr val="D15B05"/>
                </a:solidFill>
              </a:rPr>
              <a:t>Records Management Edition: </a:t>
            </a:r>
            <a:r>
              <a:rPr lang="en-US" dirty="0" smtClean="0"/>
              <a:t>automate retention</a:t>
            </a:r>
            <a:endParaRPr lang="en-US" dirty="0"/>
          </a:p>
        </p:txBody>
      </p:sp>
    </p:spTree>
    <p:extLst>
      <p:ext uri="{BB962C8B-B14F-4D97-AF65-F5344CB8AC3E}">
        <p14:creationId xmlns:p14="http://schemas.microsoft.com/office/powerpoint/2010/main" val="392406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Beware …</a:t>
            </a:r>
            <a:endParaRPr lang="en-US" dirty="0"/>
          </a:p>
        </p:txBody>
      </p:sp>
      <p:pic>
        <p:nvPicPr>
          <p:cNvPr id="7170" name="Picture 2" descr="http://tyndall.ac.uk/sites/default/files/images/picture1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4" y="502277"/>
            <a:ext cx="9174484" cy="431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933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8"/>
            <a:ext cx="9144000" cy="669845"/>
          </a:xfrm>
        </p:spPr>
        <p:txBody>
          <a:bodyPr/>
          <a:lstStyle/>
          <a:p>
            <a:r>
              <a:rPr lang="en-US" dirty="0"/>
              <a:t>And </a:t>
            </a:r>
            <a:r>
              <a:rPr lang="en-US" dirty="0" smtClean="0"/>
              <a:t>If </a:t>
            </a:r>
            <a:r>
              <a:rPr lang="en-US" dirty="0"/>
              <a:t>You’d Like to Learn More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12" y="1301388"/>
            <a:ext cx="7337000" cy="296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192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Certification</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215" y="775067"/>
            <a:ext cx="4917886" cy="3964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382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Certification</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12886"/>
            <a:ext cx="624840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210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ECM Blog</a:t>
            </a:r>
            <a:endParaRPr lang="en-US" dirty="0"/>
          </a:p>
        </p:txBody>
      </p:sp>
      <p:sp>
        <p:nvSpPr>
          <p:cNvPr id="3" name="Content Placeholder 2"/>
          <p:cNvSpPr>
            <a:spLocks noGrp="1"/>
          </p:cNvSpPr>
          <p:nvPr>
            <p:ph idx="1"/>
          </p:nvPr>
        </p:nvSpPr>
        <p:spPr>
          <a:xfrm>
            <a:off x="71260" y="785610"/>
            <a:ext cx="3936860" cy="4069725"/>
          </a:xfrm>
        </p:spPr>
        <p:txBody>
          <a:bodyPr>
            <a:normAutofit lnSpcReduction="10000"/>
          </a:bodyPr>
          <a:lstStyle/>
          <a:p>
            <a:r>
              <a:rPr lang="en-US" dirty="0" smtClean="0"/>
              <a:t>“What is Business Process Automation?”</a:t>
            </a:r>
          </a:p>
          <a:p>
            <a:r>
              <a:rPr lang="en-US" dirty="0" smtClean="0"/>
              <a:t>“5 Bad Pieces of Advice About Business Process Automation”</a:t>
            </a:r>
          </a:p>
          <a:p>
            <a:r>
              <a:rPr lang="en-US" dirty="0" smtClean="0"/>
              <a:t>And more!</a:t>
            </a:r>
          </a:p>
        </p:txBody>
      </p:sp>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979" y="1154430"/>
            <a:ext cx="4710761" cy="30518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7837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This?</a:t>
            </a:r>
            <a:endParaRPr lang="en-US" dirty="0"/>
          </a:p>
        </p:txBody>
      </p:sp>
      <p:pic>
        <p:nvPicPr>
          <p:cNvPr id="10242" name="Picture 2" descr="http://blog.proofdirectory.org/wp-content/uploads/2013/08/Happy-Peop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520" y="734978"/>
            <a:ext cx="6736929" cy="400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718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221480"/>
          </a:xfrm>
          <a:prstGeom prst="rect">
            <a:avLst/>
          </a:prstGeom>
          <a:solidFill>
            <a:srgbClr val="00B6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895520"/>
            <a:ext cx="9028352" cy="1102519"/>
          </a:xfrm>
        </p:spPr>
        <p:txBody>
          <a:bodyPr>
            <a:normAutofit/>
          </a:bodyPr>
          <a:lstStyle/>
          <a:p>
            <a:r>
              <a:rPr lang="en-US" sz="4800" dirty="0" smtClean="0">
                <a:solidFill>
                  <a:srgbClr val="FFFF00"/>
                </a:solidFill>
              </a:rPr>
              <a:t>Questions?</a:t>
            </a:r>
            <a:endParaRPr lang="en-US" sz="4800" dirty="0">
              <a:solidFill>
                <a:srgbClr val="FFFF00"/>
              </a:solidFill>
            </a:endParaRPr>
          </a:p>
        </p:txBody>
      </p:sp>
      <p:sp>
        <p:nvSpPr>
          <p:cNvPr id="5" name="Title 1"/>
          <p:cNvSpPr txBox="1">
            <a:spLocks/>
          </p:cNvSpPr>
          <p:nvPr/>
        </p:nvSpPr>
        <p:spPr>
          <a:xfrm>
            <a:off x="685800" y="2321425"/>
            <a:ext cx="7772400" cy="110251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bg1"/>
                </a:solidFill>
                <a:latin typeface="+mj-lt"/>
                <a:ea typeface="+mj-ea"/>
                <a:cs typeface="+mj-cs"/>
              </a:defRPr>
            </a:lvl1pPr>
          </a:lstStyle>
          <a:p>
            <a:r>
              <a:rPr lang="en-US" sz="2000" b="0" dirty="0" smtClean="0"/>
              <a:t>Melissa Henley</a:t>
            </a:r>
            <a:br>
              <a:rPr lang="en-US" sz="2000" b="0" dirty="0" smtClean="0"/>
            </a:br>
            <a:r>
              <a:rPr lang="en-US" sz="2000" b="0" dirty="0" smtClean="0"/>
              <a:t>melissa.henley@laserfiche.com </a:t>
            </a:r>
            <a:br>
              <a:rPr lang="en-US" sz="2000" b="0" dirty="0" smtClean="0"/>
            </a:br>
            <a:r>
              <a:rPr lang="en-US" sz="2000" b="0" dirty="0" smtClean="0"/>
              <a:t>(562) 988-1688 x230</a:t>
            </a:r>
            <a:endParaRPr lang="en-US" sz="2000" b="0" dirty="0"/>
          </a:p>
        </p:txBody>
      </p:sp>
    </p:spTree>
    <p:extLst>
      <p:ext uri="{BB962C8B-B14F-4D97-AF65-F5344CB8AC3E}">
        <p14:creationId xmlns:p14="http://schemas.microsoft.com/office/powerpoint/2010/main" val="1100446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Steps to Getting Started</a:t>
            </a:r>
            <a:endParaRPr lang="en-US" dirty="0"/>
          </a:p>
        </p:txBody>
      </p:sp>
      <p:sp>
        <p:nvSpPr>
          <p:cNvPr id="19" name="Content Placeholder 18"/>
          <p:cNvSpPr>
            <a:spLocks noGrp="1"/>
          </p:cNvSpPr>
          <p:nvPr>
            <p:ph idx="1"/>
          </p:nvPr>
        </p:nvSpPr>
        <p:spPr>
          <a:xfrm>
            <a:off x="0" y="777240"/>
            <a:ext cx="4857072" cy="4051668"/>
          </a:xfrm>
        </p:spPr>
        <p:txBody>
          <a:bodyPr>
            <a:normAutofit/>
          </a:bodyPr>
          <a:lstStyle/>
          <a:p>
            <a:pPr>
              <a:spcAft>
                <a:spcPts val="600"/>
              </a:spcAft>
            </a:pPr>
            <a:r>
              <a:rPr lang="en-US" b="1" dirty="0" smtClean="0">
                <a:solidFill>
                  <a:srgbClr val="D15B05"/>
                </a:solidFill>
              </a:rPr>
              <a:t>Step 1</a:t>
            </a:r>
            <a:r>
              <a:rPr lang="en-US" b="1" dirty="0">
                <a:solidFill>
                  <a:srgbClr val="D15B05"/>
                </a:solidFill>
              </a:rPr>
              <a:t>:</a:t>
            </a:r>
            <a:r>
              <a:rPr lang="en-US" dirty="0" smtClean="0"/>
              <a:t> Establish Ownership</a:t>
            </a:r>
          </a:p>
          <a:p>
            <a:pPr>
              <a:spcAft>
                <a:spcPts val="600"/>
              </a:spcAft>
            </a:pPr>
            <a:r>
              <a:rPr lang="en-US" b="1" dirty="0">
                <a:solidFill>
                  <a:srgbClr val="D15B05"/>
                </a:solidFill>
              </a:rPr>
              <a:t>Step 2: </a:t>
            </a:r>
            <a:r>
              <a:rPr lang="en-US" dirty="0" smtClean="0"/>
              <a:t>Secure Buy-In</a:t>
            </a:r>
          </a:p>
          <a:p>
            <a:pPr>
              <a:spcAft>
                <a:spcPts val="600"/>
              </a:spcAft>
            </a:pPr>
            <a:r>
              <a:rPr lang="en-US" b="1" dirty="0">
                <a:solidFill>
                  <a:srgbClr val="D15B05"/>
                </a:solidFill>
              </a:rPr>
              <a:t>Step 3: </a:t>
            </a:r>
            <a:r>
              <a:rPr lang="en-US" dirty="0" smtClean="0"/>
              <a:t>Gather Requirements</a:t>
            </a:r>
          </a:p>
          <a:p>
            <a:pPr>
              <a:spcAft>
                <a:spcPts val="600"/>
              </a:spcAft>
            </a:pPr>
            <a:r>
              <a:rPr lang="en-US" b="1" dirty="0">
                <a:solidFill>
                  <a:srgbClr val="D15B05"/>
                </a:solidFill>
              </a:rPr>
              <a:t>Step 4: </a:t>
            </a:r>
            <a:r>
              <a:rPr lang="en-US" dirty="0" smtClean="0"/>
              <a:t>Map the Process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072" y="668387"/>
            <a:ext cx="4286928" cy="416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636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You Change?</a:t>
            </a:r>
            <a:endParaRPr lang="en-US" dirty="0"/>
          </a:p>
        </p:txBody>
      </p:sp>
      <p:sp>
        <p:nvSpPr>
          <p:cNvPr id="3" name="Content Placeholder 2"/>
          <p:cNvSpPr>
            <a:spLocks noGrp="1"/>
          </p:cNvSpPr>
          <p:nvPr>
            <p:ph idx="1"/>
          </p:nvPr>
        </p:nvSpPr>
        <p:spPr>
          <a:xfrm>
            <a:off x="299860" y="936010"/>
            <a:ext cx="5230301" cy="3879830"/>
          </a:xfrm>
        </p:spPr>
        <p:txBody>
          <a:bodyPr>
            <a:normAutofit fontScale="77500" lnSpcReduction="20000"/>
          </a:bodyPr>
          <a:lstStyle/>
          <a:p>
            <a:r>
              <a:rPr lang="en-US" sz="3600" dirty="0"/>
              <a:t>Eliminating unnecessary steps from a process</a:t>
            </a:r>
          </a:p>
          <a:p>
            <a:r>
              <a:rPr lang="en-US" sz="3600" dirty="0"/>
              <a:t>Changing inefficient procedures</a:t>
            </a:r>
          </a:p>
          <a:p>
            <a:r>
              <a:rPr lang="en-US" sz="3600" dirty="0"/>
              <a:t>Redesigning forms</a:t>
            </a:r>
          </a:p>
          <a:p>
            <a:r>
              <a:rPr lang="en-US" sz="3600" dirty="0"/>
              <a:t>Improving communication between departments</a:t>
            </a:r>
          </a:p>
          <a:p>
            <a:r>
              <a:rPr lang="en-US" sz="3600" dirty="0"/>
              <a:t>Introducing process efficiencies through small process </a:t>
            </a:r>
            <a:r>
              <a:rPr lang="en-US" sz="3600" dirty="0" smtClean="0"/>
              <a:t>changes</a:t>
            </a:r>
            <a:endParaRPr lang="en-US" sz="3600" dirty="0"/>
          </a:p>
        </p:txBody>
      </p:sp>
      <p:pic>
        <p:nvPicPr>
          <p:cNvPr id="1026" name="Picture 2" descr="http://spotlit.es/assets/images/spotlites/some-examp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21" y="3309145"/>
            <a:ext cx="3781479" cy="134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336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Example: HR</a:t>
            </a:r>
            <a:endParaRPr lang="en-US" dirty="0"/>
          </a:p>
        </p:txBody>
      </p:sp>
      <p:sp>
        <p:nvSpPr>
          <p:cNvPr id="3" name="Content Placeholder 2"/>
          <p:cNvSpPr>
            <a:spLocks noGrp="1"/>
          </p:cNvSpPr>
          <p:nvPr>
            <p:ph idx="1"/>
          </p:nvPr>
        </p:nvSpPr>
        <p:spPr>
          <a:xfrm>
            <a:off x="299860" y="936010"/>
            <a:ext cx="8229600" cy="3829173"/>
          </a:xfrm>
        </p:spPr>
        <p:txBody>
          <a:bodyPr>
            <a:normAutofit fontScale="92500" lnSpcReduction="10000"/>
          </a:bodyPr>
          <a:lstStyle/>
          <a:p>
            <a:r>
              <a:rPr lang="en-US" dirty="0" smtClean="0"/>
              <a:t>HR employees are storing all documents as paper or scanning to shared drives as PDFs.</a:t>
            </a:r>
          </a:p>
          <a:p>
            <a:r>
              <a:rPr lang="en-US" dirty="0" smtClean="0"/>
              <a:t>All employee information is already stored in a database.</a:t>
            </a:r>
          </a:p>
          <a:p>
            <a:r>
              <a:rPr lang="en-US" dirty="0" smtClean="0"/>
              <a:t>Retention policies are not being followed as closely as they should be. </a:t>
            </a:r>
          </a:p>
          <a:p>
            <a:r>
              <a:rPr lang="en-US" dirty="0" smtClean="0"/>
              <a:t>Hard copies may be requested by employees or managers whenever necessary.</a:t>
            </a:r>
            <a:endParaRPr lang="en-US" dirty="0"/>
          </a:p>
        </p:txBody>
      </p:sp>
    </p:spTree>
    <p:extLst>
      <p:ext uri="{BB962C8B-B14F-4D97-AF65-F5344CB8AC3E}">
        <p14:creationId xmlns:p14="http://schemas.microsoft.com/office/powerpoint/2010/main" val="93548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74" y="450761"/>
            <a:ext cx="8758291" cy="4056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3522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projstreamline.org/wp-content/uploads/2013/05/superhero-k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650" y="668387"/>
            <a:ext cx="6248830" cy="4147453"/>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8387"/>
            <a:ext cx="3687650" cy="413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Project Owner vs. Project Champion</a:t>
            </a:r>
            <a:endParaRPr lang="en-US" dirty="0"/>
          </a:p>
        </p:txBody>
      </p:sp>
      <p:sp>
        <p:nvSpPr>
          <p:cNvPr id="3" name="Content Placeholder 2"/>
          <p:cNvSpPr>
            <a:spLocks noGrp="1"/>
          </p:cNvSpPr>
          <p:nvPr>
            <p:ph idx="1"/>
          </p:nvPr>
        </p:nvSpPr>
        <p:spPr>
          <a:xfrm>
            <a:off x="299860" y="936010"/>
            <a:ext cx="5156060" cy="3865751"/>
          </a:xfrm>
        </p:spPr>
        <p:txBody>
          <a:bodyPr>
            <a:normAutofit/>
          </a:bodyPr>
          <a:lstStyle/>
          <a:p>
            <a:r>
              <a:rPr lang="en-US" b="1" dirty="0" smtClean="0">
                <a:solidFill>
                  <a:srgbClr val="D15B05"/>
                </a:solidFill>
              </a:rPr>
              <a:t>Project Owner: </a:t>
            </a:r>
            <a:r>
              <a:rPr lang="en-US" dirty="0" smtClean="0">
                <a:solidFill>
                  <a:srgbClr val="002060"/>
                </a:solidFill>
              </a:rPr>
              <a:t>handles daily operations</a:t>
            </a:r>
          </a:p>
          <a:p>
            <a:r>
              <a:rPr lang="en-US" b="1" dirty="0" smtClean="0">
                <a:solidFill>
                  <a:srgbClr val="D15B05"/>
                </a:solidFill>
              </a:rPr>
              <a:t>Project Champion:</a:t>
            </a:r>
            <a:r>
              <a:rPr lang="en-US" dirty="0" smtClean="0"/>
              <a:t> </a:t>
            </a:r>
            <a:r>
              <a:rPr lang="en-US" dirty="0" smtClean="0">
                <a:solidFill>
                  <a:srgbClr val="002060"/>
                </a:solidFill>
              </a:rPr>
              <a:t>shares the vision of automation with stakeholders and gathers support</a:t>
            </a:r>
            <a:endParaRPr lang="en-US" dirty="0">
              <a:solidFill>
                <a:srgbClr val="002060"/>
              </a:solidFill>
            </a:endParaRPr>
          </a:p>
        </p:txBody>
      </p:sp>
    </p:spTree>
    <p:extLst>
      <p:ext uri="{BB962C8B-B14F-4D97-AF65-F5344CB8AC3E}">
        <p14:creationId xmlns:p14="http://schemas.microsoft.com/office/powerpoint/2010/main" val="856546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meloveletters.com/wp-content/uploads/2014/04/Your-own-champ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985" y="668387"/>
            <a:ext cx="10536769" cy="41474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Our Example: HR</a:t>
            </a:r>
            <a:endParaRPr lang="en-US" dirty="0"/>
          </a:p>
        </p:txBody>
      </p:sp>
      <p:sp>
        <p:nvSpPr>
          <p:cNvPr id="3" name="Content Placeholder 2"/>
          <p:cNvSpPr>
            <a:spLocks noGrp="1"/>
          </p:cNvSpPr>
          <p:nvPr>
            <p:ph idx="1"/>
          </p:nvPr>
        </p:nvSpPr>
        <p:spPr>
          <a:xfrm>
            <a:off x="299860" y="936010"/>
            <a:ext cx="4805540" cy="3544795"/>
          </a:xfrm>
        </p:spPr>
        <p:txBody>
          <a:bodyPr/>
          <a:lstStyle/>
          <a:p>
            <a:r>
              <a:rPr lang="en-US" dirty="0" smtClean="0">
                <a:solidFill>
                  <a:schemeClr val="bg1"/>
                </a:solidFill>
              </a:rPr>
              <a:t>Who might be the Project Owner?</a:t>
            </a:r>
            <a:endParaRPr lang="en-US" dirty="0">
              <a:solidFill>
                <a:schemeClr val="bg1"/>
              </a:solidFill>
            </a:endParaRPr>
          </a:p>
          <a:p>
            <a:r>
              <a:rPr lang="en-US" dirty="0" smtClean="0">
                <a:solidFill>
                  <a:schemeClr val="bg1"/>
                </a:solidFill>
              </a:rPr>
              <a:t>Who might be the Project Champion?</a:t>
            </a:r>
            <a:endParaRPr lang="en-US" dirty="0">
              <a:solidFill>
                <a:schemeClr val="bg1"/>
              </a:solidFill>
            </a:endParaRPr>
          </a:p>
        </p:txBody>
      </p:sp>
    </p:spTree>
    <p:extLst>
      <p:ext uri="{BB962C8B-B14F-4D97-AF65-F5344CB8AC3E}">
        <p14:creationId xmlns:p14="http://schemas.microsoft.com/office/powerpoint/2010/main" val="16073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serfiche Blue Theme">
  <a:themeElements>
    <a:clrScheme name="Custom 2">
      <a:dk1>
        <a:sysClr val="windowText" lastClr="000000"/>
      </a:dk1>
      <a:lt1>
        <a:sysClr val="window" lastClr="FFFFFF"/>
      </a:lt1>
      <a:dk2>
        <a:srgbClr val="00355F"/>
      </a:dk2>
      <a:lt2>
        <a:srgbClr val="C2DBE8"/>
      </a:lt2>
      <a:accent1>
        <a:srgbClr val="D15B05"/>
      </a:accent1>
      <a:accent2>
        <a:srgbClr val="0065A4"/>
      </a:accent2>
      <a:accent3>
        <a:srgbClr val="0095D3"/>
      </a:accent3>
      <a:accent4>
        <a:srgbClr val="007DB1"/>
      </a:accent4>
      <a:accent5>
        <a:srgbClr val="00B6DD"/>
      </a:accent5>
      <a:accent6>
        <a:srgbClr val="7EB0C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29607</TotalTime>
  <Words>1263</Words>
  <Application>Microsoft Office PowerPoint</Application>
  <PresentationFormat>On-screen Show (16:9)</PresentationFormat>
  <Paragraphs>201</Paragraphs>
  <Slides>30</Slides>
  <Notes>19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Laserfiche Blue Theme</vt:lpstr>
      <vt:lpstr>Where Do I Start? What Do I Automate?</vt:lpstr>
      <vt:lpstr>Is This How You Think of Automation?</vt:lpstr>
      <vt:lpstr>Or This?</vt:lpstr>
      <vt:lpstr>4 Steps to Getting Started</vt:lpstr>
      <vt:lpstr>What Could You Change?</vt:lpstr>
      <vt:lpstr>Our Example: HR</vt:lpstr>
      <vt:lpstr>PowerPoint Presentation</vt:lpstr>
      <vt:lpstr>Project Owner vs. Project Champion</vt:lpstr>
      <vt:lpstr>Our Example: HR</vt:lpstr>
      <vt:lpstr>PowerPoint Presentation</vt:lpstr>
      <vt:lpstr>People Need a Reason to Change</vt:lpstr>
      <vt:lpstr>Our Example: HR</vt:lpstr>
      <vt:lpstr>PowerPoint Presentation</vt:lpstr>
      <vt:lpstr>Analysis</vt:lpstr>
      <vt:lpstr>Back to Our Example …</vt:lpstr>
      <vt:lpstr>Start and End Points</vt:lpstr>
      <vt:lpstr>Activities Performed</vt:lpstr>
      <vt:lpstr>Knowledge Transfer</vt:lpstr>
      <vt:lpstr>Begin With the End in Mind</vt:lpstr>
      <vt:lpstr>PowerPoint Presentation</vt:lpstr>
      <vt:lpstr>Why Map the Process?</vt:lpstr>
      <vt:lpstr>Our Example: Initial Process</vt:lpstr>
      <vt:lpstr>Our Example: Proposed Process</vt:lpstr>
      <vt:lpstr>Solution Configuration</vt:lpstr>
      <vt:lpstr>Beware …</vt:lpstr>
      <vt:lpstr>And If You’d Like to Learn More …</vt:lpstr>
      <vt:lpstr>Online Certification</vt:lpstr>
      <vt:lpstr>Online Certification</vt:lpstr>
      <vt:lpstr>ECM Blog</vt:lpstr>
      <vt:lpstr>Questions?</vt:lpstr>
    </vt:vector>
  </TitlesOfParts>
  <Company>Laserfiche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Leung</dc:creator>
  <cp:lastModifiedBy>Melissa Henley</cp:lastModifiedBy>
  <cp:revision>273</cp:revision>
  <cp:lastPrinted>2014-03-31T22:06:15Z</cp:lastPrinted>
  <dcterms:created xsi:type="dcterms:W3CDTF">2012-02-27T21:25:29Z</dcterms:created>
  <dcterms:modified xsi:type="dcterms:W3CDTF">2014-08-18T14:25:06Z</dcterms:modified>
</cp:coreProperties>
</file>